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drawings/drawing1.xml" ContentType="application/vnd.openxmlformats-officedocument.drawingml.chartshapes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6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theme/theme1.xml" ContentType="application/vnd.openxmlformats-officedocument.theme+xml"/>
  <Override PartName="/ppt/charts/chart5.xml" ContentType="application/vnd.openxmlformats-officedocument.drawingml.chart+xml"/>
  <Override PartName="/ppt/charts/chart3.xml" ContentType="application/vnd.openxmlformats-officedocument.drawingml.char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8" r:id="rId3"/>
    <p:sldId id="259" r:id="rId4"/>
    <p:sldId id="263" r:id="rId5"/>
    <p:sldId id="262" r:id="rId6"/>
    <p:sldId id="300" r:id="rId7"/>
    <p:sldId id="290" r:id="rId8"/>
    <p:sldId id="261" r:id="rId9"/>
    <p:sldId id="265" r:id="rId10"/>
    <p:sldId id="304" r:id="rId11"/>
    <p:sldId id="266" r:id="rId12"/>
    <p:sldId id="267" r:id="rId13"/>
    <p:sldId id="273" r:id="rId14"/>
    <p:sldId id="305" r:id="rId15"/>
    <p:sldId id="306" r:id="rId16"/>
    <p:sldId id="269" r:id="rId17"/>
    <p:sldId id="279" r:id="rId18"/>
    <p:sldId id="270" r:id="rId19"/>
    <p:sldId id="293" r:id="rId20"/>
    <p:sldId id="291" r:id="rId21"/>
    <p:sldId id="292" r:id="rId22"/>
    <p:sldId id="307" r:id="rId23"/>
    <p:sldId id="274" r:id="rId24"/>
    <p:sldId id="303" r:id="rId25"/>
    <p:sldId id="308" r:id="rId26"/>
    <p:sldId id="276" r:id="rId27"/>
    <p:sldId id="286" r:id="rId28"/>
    <p:sldId id="275" r:id="rId29"/>
    <p:sldId id="281" r:id="rId30"/>
    <p:sldId id="283" r:id="rId31"/>
    <p:sldId id="287" r:id="rId32"/>
    <p:sldId id="285" r:id="rId33"/>
    <p:sldId id="309" r:id="rId34"/>
    <p:sldId id="310" r:id="rId35"/>
    <p:sldId id="298" r:id="rId36"/>
    <p:sldId id="299" r:id="rId3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95B4"/>
    <a:srgbClr val="D47B22"/>
    <a:srgbClr val="F79646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73993" autoAdjust="0"/>
  </p:normalViewPr>
  <p:slideViewPr>
    <p:cSldViewPr>
      <p:cViewPr varScale="1">
        <p:scale>
          <a:sx n="80" d="100"/>
          <a:sy n="80" d="100"/>
        </p:scale>
        <p:origin x="-8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1362" y="-11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n-US" sz="2400" dirty="0">
                <a:solidFill>
                  <a:schemeClr val="tx1"/>
                </a:solidFill>
              </a:rPr>
              <a:t>Developmental Competencies </a:t>
            </a:r>
            <a:r>
              <a:rPr lang="en-US" sz="2400" dirty="0" smtClean="0">
                <a:solidFill>
                  <a:schemeClr val="tx1"/>
                </a:solidFill>
              </a:rPr>
              <a:t>by</a:t>
            </a:r>
            <a:r>
              <a:rPr lang="en-US" sz="2400" baseline="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Spring</a:t>
            </a:r>
            <a:endParaRPr lang="en-US" sz="2400" dirty="0">
              <a:solidFill>
                <a:schemeClr val="tx1"/>
              </a:solidFill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27469087197433656"/>
          <c:y val="0.10429781183012501"/>
          <c:w val="0.49717319189268006"/>
          <c:h val="0.8142148799796251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Did not meet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Social-emotional </c:v>
                </c:pt>
                <c:pt idx="1">
                  <c:v>Fine Motor </c:v>
                </c:pt>
                <c:pt idx="2">
                  <c:v>Language </c:v>
                </c:pt>
                <c:pt idx="3">
                  <c:v>Cognitive </c:v>
                </c:pt>
                <c:pt idx="4">
                  <c:v>Literacy </c:v>
                </c:pt>
                <c:pt idx="5">
                  <c:v>Math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3</c:v>
                </c:pt>
                <c:pt idx="2">
                  <c:v>14</c:v>
                </c:pt>
                <c:pt idx="3">
                  <c:v>4</c:v>
                </c:pt>
                <c:pt idx="4">
                  <c:v>15</c:v>
                </c:pt>
                <c:pt idx="5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Met Expectations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Social-emotional </c:v>
                </c:pt>
                <c:pt idx="1">
                  <c:v>Fine Motor </c:v>
                </c:pt>
                <c:pt idx="2">
                  <c:v>Language </c:v>
                </c:pt>
                <c:pt idx="3">
                  <c:v>Cognitive </c:v>
                </c:pt>
                <c:pt idx="4">
                  <c:v>Literacy </c:v>
                </c:pt>
                <c:pt idx="5">
                  <c:v>Math 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81</c:v>
                </c:pt>
                <c:pt idx="1">
                  <c:v>71</c:v>
                </c:pt>
                <c:pt idx="2">
                  <c:v>79</c:v>
                </c:pt>
                <c:pt idx="3">
                  <c:v>83</c:v>
                </c:pt>
                <c:pt idx="4">
                  <c:v>69</c:v>
                </c:pt>
                <c:pt idx="5">
                  <c:v>71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Exceeded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Social-emotional </c:v>
                </c:pt>
                <c:pt idx="1">
                  <c:v>Fine Motor </c:v>
                </c:pt>
                <c:pt idx="2">
                  <c:v>Language </c:v>
                </c:pt>
                <c:pt idx="3">
                  <c:v>Cognitive </c:v>
                </c:pt>
                <c:pt idx="4">
                  <c:v>Literacy </c:v>
                </c:pt>
                <c:pt idx="5">
                  <c:v>Math 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14</c:v>
                </c:pt>
                <c:pt idx="1">
                  <c:v>26</c:v>
                </c:pt>
                <c:pt idx="2">
                  <c:v>7</c:v>
                </c:pt>
                <c:pt idx="3">
                  <c:v>13</c:v>
                </c:pt>
                <c:pt idx="4">
                  <c:v>16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069440"/>
        <c:axId val="25070976"/>
      </c:barChart>
      <c:catAx>
        <c:axId val="250694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5070976"/>
        <c:crosses val="autoZero"/>
        <c:auto val="1"/>
        <c:lblAlgn val="ctr"/>
        <c:lblOffset val="100"/>
        <c:noMultiLvlLbl val="0"/>
      </c:catAx>
      <c:valAx>
        <c:axId val="2507097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5069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 w="31750">
      <a:solidFill>
        <a:schemeClr val="accent5"/>
      </a:solidFill>
    </a:ln>
  </c:spPr>
  <c:txPr>
    <a:bodyPr/>
    <a:lstStyle/>
    <a:p>
      <a:pPr>
        <a:defRPr sz="1600" b="1">
          <a:solidFill>
            <a:schemeClr val="accent5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n-US" sz="2400" b="1" i="0" u="none" strike="noStrike" baseline="0" dirty="0">
                <a:solidFill>
                  <a:schemeClr val="tx1"/>
                </a:solidFill>
              </a:rPr>
              <a:t>Summary of Language Production, Comprehension, and Vocabulary Skills by Spring</a:t>
            </a:r>
            <a:endParaRPr lang="en-US" sz="2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457057269441437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31592460578495429"/>
          <c:y val="0.27582773764363877"/>
          <c:w val="0.4541570752904624"/>
          <c:h val="0.54891053247493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Below Avg (&lt;80)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Vocabulary  n=60            mean=100</c:v>
                </c:pt>
                <c:pt idx="1">
                  <c:v>Production  n=111            mean=94</c:v>
                </c:pt>
                <c:pt idx="2">
                  <c:v>Comprehension  n=60           mean=100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27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 Avg( 80-89)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Vocabulary  n=60            mean=100</c:v>
                </c:pt>
                <c:pt idx="1">
                  <c:v>Production  n=111            mean=94</c:v>
                </c:pt>
                <c:pt idx="2">
                  <c:v>Comprehension  n=60           mean=100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18</c:v>
                </c:pt>
                <c:pt idx="1">
                  <c:v>19</c:v>
                </c:pt>
                <c:pt idx="2">
                  <c:v>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Mid-Avg (90-114)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Vocabulary  n=60            mean=100</c:v>
                </c:pt>
                <c:pt idx="1">
                  <c:v>Production  n=111            mean=94</c:v>
                </c:pt>
                <c:pt idx="2">
                  <c:v>Comprehension  n=60           mean=100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52</c:v>
                </c:pt>
                <c:pt idx="1">
                  <c:v>48</c:v>
                </c:pt>
                <c:pt idx="2">
                  <c:v>65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Above Avg (115+)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Vocabulary  n=60            mean=100</c:v>
                </c:pt>
                <c:pt idx="1">
                  <c:v>Production  n=111            mean=94</c:v>
                </c:pt>
                <c:pt idx="2">
                  <c:v>Comprehension  n=60           mean=100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20</c:v>
                </c:pt>
                <c:pt idx="1">
                  <c:v>6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28064"/>
        <c:axId val="25929600"/>
      </c:barChart>
      <c:catAx>
        <c:axId val="259280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b="1" baseline="0">
                <a:solidFill>
                  <a:schemeClr val="accent5"/>
                </a:solidFill>
              </a:defRPr>
            </a:pPr>
            <a:endParaRPr lang="en-US"/>
          </a:p>
        </c:txPr>
        <c:crossAx val="25929600"/>
        <c:crosses val="autoZero"/>
        <c:auto val="1"/>
        <c:lblAlgn val="ctr"/>
        <c:lblOffset val="100"/>
        <c:noMultiLvlLbl val="0"/>
      </c:catAx>
      <c:valAx>
        <c:axId val="25929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>
                    <a:solidFill>
                      <a:schemeClr val="accent5"/>
                    </a:solidFill>
                  </a:rPr>
                  <a:t>Percentage </a:t>
                </a:r>
              </a:p>
            </c:rich>
          </c:tx>
          <c:layout>
            <c:manualLayout>
              <c:xMode val="edge"/>
              <c:yMode val="edge"/>
              <c:x val="0.46233803532430284"/>
              <c:y val="0.89305058458601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59280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 w="31750">
      <a:solidFill>
        <a:schemeClr val="accent5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r>
              <a:rPr lang="en-US" sz="2400" dirty="0" smtClean="0">
                <a:solidFill>
                  <a:schemeClr val="tx1"/>
                </a:solidFill>
              </a:rPr>
              <a:t>% </a:t>
            </a:r>
            <a:r>
              <a:rPr lang="en-US" sz="2400" dirty="0">
                <a:solidFill>
                  <a:schemeClr val="tx1"/>
                </a:solidFill>
              </a:rPr>
              <a:t>of Mothers</a:t>
            </a:r>
            <a:r>
              <a:rPr lang="en-US" sz="2400" baseline="0" dirty="0">
                <a:solidFill>
                  <a:schemeClr val="tx1"/>
                </a:solidFill>
              </a:rPr>
              <a:t> Meeting the Prenatal Health Indicators</a:t>
            </a:r>
            <a:endParaRPr lang="en-US" sz="2400" dirty="0">
              <a:solidFill>
                <a:schemeClr val="tx1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3645487884200176"/>
          <c:y val="0.15439758793915054"/>
          <c:w val="0.49035825505734826"/>
          <c:h val="0.649028215625156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Sixpence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3"/>
              <c:layout>
                <c:manualLayout>
                  <c:x val="-2.3830369518616078E-2"/>
                  <c:y val="8.65539466214315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5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Breast Feeding was Initiated</c:v>
                </c:pt>
                <c:pt idx="1">
                  <c:v>Abstained from Drugs</c:v>
                </c:pt>
                <c:pt idx="2">
                  <c:v>Abstained from Alcohol</c:v>
                </c:pt>
                <c:pt idx="3">
                  <c:v>Abstained from Smoking</c:v>
                </c:pt>
                <c:pt idx="4">
                  <c:v>Received Consistent Prenatal care </c:v>
                </c:pt>
                <c:pt idx="5">
                  <c:v>Baby &gt;37 Weeks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96</c:v>
                </c:pt>
                <c:pt idx="1">
                  <c:v>91</c:v>
                </c:pt>
                <c:pt idx="2">
                  <c:v>91</c:v>
                </c:pt>
                <c:pt idx="3">
                  <c:v>82</c:v>
                </c:pt>
                <c:pt idx="4">
                  <c:v>100</c:v>
                </c:pt>
                <c:pt idx="5">
                  <c:v>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Nebraska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3"/>
              <c:layout>
                <c:manualLayout>
                  <c:x val="-2.6015688922703985E-2"/>
                  <c:y val="-8.66013110892978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0990849843925779E-2"/>
                  <c:y val="-1.98166984375282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Breast Feeding was Initiated</c:v>
                </c:pt>
                <c:pt idx="1">
                  <c:v>Abstained from Drugs</c:v>
                </c:pt>
                <c:pt idx="2">
                  <c:v>Abstained from Alcohol</c:v>
                </c:pt>
                <c:pt idx="3">
                  <c:v>Abstained from Smoking</c:v>
                </c:pt>
                <c:pt idx="4">
                  <c:v>Received Consistent Prenatal care </c:v>
                </c:pt>
                <c:pt idx="5">
                  <c:v>Baby &gt;37 Weeks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81</c:v>
                </c:pt>
                <c:pt idx="3">
                  <c:v>87</c:v>
                </c:pt>
                <c:pt idx="4">
                  <c:v>75</c:v>
                </c:pt>
                <c:pt idx="5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581824"/>
        <c:axId val="67583360"/>
      </c:barChart>
      <c:catAx>
        <c:axId val="675818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accent5"/>
                </a:solidFill>
              </a:defRPr>
            </a:pPr>
            <a:endParaRPr lang="en-US"/>
          </a:p>
        </c:txPr>
        <c:crossAx val="67583360"/>
        <c:crosses val="autoZero"/>
        <c:auto val="1"/>
        <c:lblAlgn val="ctr"/>
        <c:lblOffset val="100"/>
        <c:noMultiLvlLbl val="0"/>
      </c:catAx>
      <c:valAx>
        <c:axId val="67583360"/>
        <c:scaling>
          <c:orientation val="minMax"/>
          <c:max val="100"/>
          <c:min val="5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>
                    <a:solidFill>
                      <a:schemeClr val="accent5"/>
                    </a:solidFill>
                  </a:rPr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75818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905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r>
              <a:rPr lang="en-US" sz="2400" dirty="0">
                <a:solidFill>
                  <a:schemeClr val="tx1"/>
                </a:solidFill>
              </a:rPr>
              <a:t>Fall/Spring Comparisons</a:t>
            </a:r>
            <a:r>
              <a:rPr lang="en-US" sz="2400" baseline="0" dirty="0">
                <a:solidFill>
                  <a:schemeClr val="tx1"/>
                </a:solidFill>
              </a:rPr>
              <a:t> of Parent's Support of Children in the Home Environment</a:t>
            </a:r>
            <a:endParaRPr lang="en-US" sz="2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2175340151446587"/>
          <c:y val="3.25362406622249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838131826682904"/>
          <c:y val="0.27993597265897818"/>
          <c:w val="0.50465263270662597"/>
          <c:h val="0.536226658966824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Low Fall Scores  n=8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7870370370370371E-2"/>
                  <c:y val="2.7777777777778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476471674794762E-3"/>
                  <c:y val="1.9698763168520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Fall  </c:v>
                </c:pt>
                <c:pt idx="1">
                  <c:v>Spring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100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Fall Scores n=100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8060529427783059E-2"/>
                  <c:y val="-4.3189663209891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968766007849441E-2"/>
                  <c:y val="-6.5852794755599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5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Fall  </c:v>
                </c:pt>
                <c:pt idx="1">
                  <c:v>Spring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106</c:v>
                </c:pt>
                <c:pt idx="1">
                  <c:v>107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Scores n=108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2553048465817227E-2"/>
                  <c:y val="3.601767844083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Fall  </c:v>
                </c:pt>
                <c:pt idx="1">
                  <c:v>Spring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105</c:v>
                </c:pt>
                <c:pt idx="1">
                  <c:v>106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203712"/>
        <c:axId val="73205248"/>
      </c:lineChart>
      <c:catAx>
        <c:axId val="73203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accent5"/>
                </a:solidFill>
              </a:defRPr>
            </a:pPr>
            <a:endParaRPr lang="en-US"/>
          </a:p>
        </c:txPr>
        <c:crossAx val="73205248"/>
        <c:crosses val="autoZero"/>
        <c:auto val="1"/>
        <c:lblAlgn val="ctr"/>
        <c:lblOffset val="100"/>
        <c:noMultiLvlLbl val="0"/>
      </c:catAx>
      <c:valAx>
        <c:axId val="73205248"/>
        <c:scaling>
          <c:orientation val="minMax"/>
          <c:min val="6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 b="1">
                    <a:solidFill>
                      <a:schemeClr val="accent5"/>
                    </a:solidFill>
                  </a:defRPr>
                </a:pPr>
                <a:r>
                  <a:rPr lang="en-US" sz="2000" b="1" dirty="0">
                    <a:solidFill>
                      <a:schemeClr val="accent5"/>
                    </a:solidFill>
                  </a:rPr>
                  <a:t>Standard Scores</a:t>
                </a:r>
              </a:p>
            </c:rich>
          </c:tx>
          <c:layout>
            <c:manualLayout>
              <c:xMode val="edge"/>
              <c:yMode val="edge"/>
              <c:x val="4.2621011103375468E-2"/>
              <c:y val="0.385792028135159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320371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0851555385326881"/>
          <c:y val="0.29789376282939867"/>
          <c:w val="0.29148449059571574"/>
          <c:h val="0.40743864321121709"/>
        </c:manualLayout>
      </c:layout>
      <c:overlay val="0"/>
      <c:txPr>
        <a:bodyPr/>
        <a:lstStyle/>
        <a:p>
          <a:pPr>
            <a:defRPr sz="1400" b="1"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3175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Parent-Child 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Interactions by Spring</a:t>
            </a:r>
          </a:p>
        </c:rich>
      </c:tx>
      <c:layout>
        <c:manualLayout>
          <c:xMode val="edge"/>
          <c:yMode val="edge"/>
          <c:x val="0.25215586426194425"/>
          <c:y val="4.292766688130500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6328336969926952"/>
          <c:y val="0.16076174637861187"/>
          <c:w val="0.48135707699488117"/>
          <c:h val="0.6293717621723263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  &lt;3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Total Score</c:v>
                </c:pt>
                <c:pt idx="1">
                  <c:v>Supporting Confidence</c:v>
                </c:pt>
                <c:pt idx="2">
                  <c:v>Promoting Learning</c:v>
                </c:pt>
                <c:pt idx="3">
                  <c:v>Building Relationship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18</c:v>
                </c:pt>
                <c:pt idx="2">
                  <c:v>22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Moderate 3-4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Total Score</c:v>
                </c:pt>
                <c:pt idx="1">
                  <c:v>Supporting Confidence</c:v>
                </c:pt>
                <c:pt idx="2">
                  <c:v>Promoting Learning</c:v>
                </c:pt>
                <c:pt idx="3">
                  <c:v>Building Relationship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60</c:v>
                </c:pt>
                <c:pt idx="1">
                  <c:v>72</c:v>
                </c:pt>
                <c:pt idx="2">
                  <c:v>67</c:v>
                </c:pt>
                <c:pt idx="3">
                  <c:v>39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 &gt;4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Total Score</c:v>
                </c:pt>
                <c:pt idx="1">
                  <c:v>Supporting Confidence</c:v>
                </c:pt>
                <c:pt idx="2">
                  <c:v>Promoting Learning</c:v>
                </c:pt>
                <c:pt idx="3">
                  <c:v>Building Relationship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</c:v>
                </c:pt>
                <c:pt idx="1">
                  <c:v>10</c:v>
                </c:pt>
                <c:pt idx="2">
                  <c:v>10</c:v>
                </c:pt>
                <c:pt idx="3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570944"/>
        <c:axId val="73576832"/>
      </c:barChart>
      <c:catAx>
        <c:axId val="735709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accent5"/>
                </a:solidFill>
              </a:defRPr>
            </a:pPr>
            <a:endParaRPr lang="en-US"/>
          </a:p>
        </c:txPr>
        <c:crossAx val="73576832"/>
        <c:crosses val="autoZero"/>
        <c:auto val="1"/>
        <c:lblAlgn val="ctr"/>
        <c:lblOffset val="100"/>
        <c:noMultiLvlLbl val="0"/>
      </c:catAx>
      <c:valAx>
        <c:axId val="7357683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400">
                    <a:solidFill>
                      <a:schemeClr val="accent5"/>
                    </a:solidFill>
                  </a:defRPr>
                </a:pPr>
                <a:r>
                  <a:rPr lang="en-US" sz="2400" dirty="0">
                    <a:solidFill>
                      <a:schemeClr val="accent5"/>
                    </a:solidFill>
                  </a:rPr>
                  <a:t>Percent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3570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55680547624705"/>
          <c:y val="0.28978569590862457"/>
          <c:w val="0.21056549436562677"/>
          <c:h val="0.34279652656437837"/>
        </c:manualLayout>
      </c:layout>
      <c:overlay val="0"/>
      <c:txPr>
        <a:bodyPr/>
        <a:lstStyle/>
        <a:p>
          <a:pPr>
            <a:defRPr sz="1400" b="1"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 w="19050">
      <a:solidFill>
        <a:schemeClr val="accent5"/>
      </a:solidFill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n-US" dirty="0" smtClean="0">
                <a:solidFill>
                  <a:schemeClr val="tx1"/>
                </a:solidFill>
              </a:rPr>
              <a:t>Impact</a:t>
            </a:r>
            <a:r>
              <a:rPr lang="en-US" baseline="0" dirty="0" smtClean="0">
                <a:solidFill>
                  <a:schemeClr val="tx1"/>
                </a:solidFill>
              </a:rPr>
              <a:t> of Time in Program on Parent-Child Interaction Skills 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526187067525647E-2"/>
          <c:y val="0.29752554099773576"/>
          <c:w val="0.86491320687186823"/>
          <c:h val="0.51495883441147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solidFill>
                <a:schemeClr val="accent3">
                  <a:lumMod val="40000"/>
                  <a:lumOff val="60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&lt;1 year </c:v>
                </c:pt>
                <c:pt idx="1">
                  <c:v>1-2 years </c:v>
                </c:pt>
                <c:pt idx="2">
                  <c:v>2-3 years</c:v>
                </c:pt>
                <c:pt idx="3">
                  <c:v>3+ years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3.39</c:v>
                </c:pt>
                <c:pt idx="1">
                  <c:v>3.88</c:v>
                </c:pt>
                <c:pt idx="2">
                  <c:v>3.95</c:v>
                </c:pt>
                <c:pt idx="3">
                  <c:v>4.1100000000000003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289088"/>
        <c:axId val="73344128"/>
      </c:barChart>
      <c:catAx>
        <c:axId val="73289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accent5"/>
                </a:solidFill>
              </a:defRPr>
            </a:pPr>
            <a:endParaRPr lang="en-US"/>
          </a:p>
        </c:txPr>
        <c:crossAx val="73344128"/>
        <c:crosses val="autoZero"/>
        <c:auto val="1"/>
        <c:lblAlgn val="ctr"/>
        <c:lblOffset val="100"/>
        <c:noMultiLvlLbl val="0"/>
      </c:catAx>
      <c:valAx>
        <c:axId val="73344128"/>
        <c:scaling>
          <c:orientation val="minMax"/>
          <c:max val="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/>
                </a:solidFill>
              </a:defRPr>
            </a:pPr>
            <a:endParaRPr lang="en-US"/>
          </a:p>
        </c:txPr>
        <c:crossAx val="73289088"/>
        <c:crosses val="autoZero"/>
        <c:crossBetween val="between"/>
      </c:valAx>
    </c:plotArea>
    <c:plotVisOnly val="1"/>
    <c:dispBlanksAs val="gap"/>
    <c:showDLblsOverMax val="0"/>
  </c:chart>
  <c:spPr>
    <a:ln w="31750">
      <a:solidFill>
        <a:schemeClr val="accent5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0.82862</cdr:x>
      <cdr:y>0.64151</cdr:y>
    </cdr:from>
    <cdr:to>
      <cdr:x>0.92925</cdr:x>
      <cdr:y>0.72237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4546121" y="2053087"/>
          <a:ext cx="552090" cy="25879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accent5"/>
              </a:solidFill>
            </a:rPr>
            <a:t>n=157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0.87046</cdr:x>
      <cdr:y>0.76087</cdr:y>
    </cdr:from>
    <cdr:to>
      <cdr:x>0.95836</cdr:x>
      <cdr:y>0.83824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362525" y="3942524"/>
          <a:ext cx="743476" cy="40087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accent5"/>
              </a:solidFill>
            </a:rPr>
            <a:t>n=22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0.7083</cdr:x>
      <cdr:y>0.80433</cdr:y>
    </cdr:from>
    <cdr:to>
      <cdr:x>0.85027</cdr:x>
      <cdr:y>0.8806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5046424" y="4106426"/>
          <a:ext cx="1011475" cy="38937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>
          <a:solidFill>
            <a:schemeClr val="accent5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chemeClr val="accent5"/>
              </a:solidFill>
            </a:rPr>
            <a:t>n=108</a:t>
          </a:r>
        </a:p>
      </cdr:txBody>
    </cdr:sp>
  </cdr:relSizeAnchor>
  <cdr:relSizeAnchor xmlns:cdr="http://schemas.openxmlformats.org/drawingml/2006/chartDrawing">
    <cdr:from>
      <cdr:x>0.3908</cdr:x>
      <cdr:y>0.53846</cdr:y>
    </cdr:from>
    <cdr:to>
      <cdr:x>0.52874</cdr:x>
      <cdr:y>0.6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0800" y="26670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0.35299</cdr:x>
      <cdr:y>0.48722</cdr:y>
    </cdr:from>
    <cdr:to>
      <cdr:x>0.56732</cdr:x>
      <cdr:y>0.61802</cdr:y>
    </cdr:to>
    <cdr:sp macro="" textlink="">
      <cdr:nvSpPr>
        <cdr:cNvPr id="4" name="TextBox 3"/>
        <cdr:cNvSpPr txBox="1"/>
      </cdr:nvSpPr>
      <cdr:spPr>
        <a:xfrm xmlns:a="http://schemas.openxmlformats.org/drawingml/2006/main" rot="19899589">
          <a:off x="2340108" y="2413205"/>
          <a:ext cx="1420876" cy="64783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tx1"/>
              </a:solidFill>
            </a:rPr>
            <a:t>Significant increase</a:t>
          </a:r>
        </a:p>
        <a:p xmlns:a="http://schemas.openxmlformats.org/drawingml/2006/main">
          <a:pPr algn="ctr"/>
          <a:r>
            <a:rPr lang="en-US" sz="1400" b="1" i="1" dirty="0" smtClean="0">
              <a:solidFill>
                <a:schemeClr val="tx1"/>
              </a:solidFill>
            </a:rPr>
            <a:t>p</a:t>
          </a:r>
          <a:r>
            <a:rPr lang="en-US" sz="1400" b="1" dirty="0" smtClean="0">
              <a:solidFill>
                <a:schemeClr val="tx1"/>
              </a:solidFill>
            </a:rPr>
            <a:t>=.01, d=1..23</a:t>
          </a:r>
          <a:endParaRPr lang="en-US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0.35829</cdr:x>
      <cdr:y>0.50746</cdr:y>
    </cdr:from>
    <cdr:to>
      <cdr:x>0.58289</cdr:x>
      <cdr:y>0.67164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V="1">
          <a:off x="2552700" y="2590800"/>
          <a:ext cx="1600200" cy="8382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0.81369</cdr:x>
      <cdr:y>0.71662</cdr:y>
    </cdr:from>
    <cdr:to>
      <cdr:x>0.90803</cdr:x>
      <cdr:y>0.80287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3797163" y="1761517"/>
          <a:ext cx="440249" cy="21201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>
              <a:solidFill>
                <a:schemeClr val="accent5"/>
              </a:solidFill>
            </a:rPr>
            <a:t>n=87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F8916E-594B-4906-98EB-DA27C76530E7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F4D73A-A03F-4D1E-B9D0-9407C1A11C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08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2EAFB0-B208-4D2D-9853-E852C081018B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5DF846-93E6-487F-98E8-0B579550DF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47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87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 classrooms were assessed – scores went up 15%.  Scale is 1-7.  1-2 is low quality, 3-5 is medium quality, 6-7 is high quality</a:t>
            </a:r>
          </a:p>
          <a:p>
            <a:r>
              <a:rPr lang="en-US" dirty="0" smtClean="0"/>
              <a:t>Pianta research says instructional</a:t>
            </a:r>
            <a:r>
              <a:rPr lang="en-US" baseline="0" dirty="0" smtClean="0"/>
              <a:t> support scores at 3.5 impact child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07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So we have established that we have high quality environments, strong teacher-child relationships, but an area for improvement is instructional learning as demonstrated in CLASS scores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HoVers – 7 subscales collapsed into two.  5 point scale</a:t>
            </a:r>
          </a:p>
          <a:p>
            <a:r>
              <a:rPr lang="en-US" sz="1400" dirty="0" smtClean="0"/>
              <a:t>N =</a:t>
            </a:r>
            <a:r>
              <a:rPr lang="en-US" sz="1400" baseline="0" dirty="0" smtClean="0"/>
              <a:t> 11</a:t>
            </a:r>
          </a:p>
          <a:p>
            <a:r>
              <a:rPr lang="en-US" sz="1400" baseline="0" dirty="0" smtClean="0"/>
              <a:t>Scores were slightly higher in engagement in 2012</a:t>
            </a:r>
          </a:p>
          <a:p>
            <a:r>
              <a:rPr lang="en-US" sz="1400" baseline="0" dirty="0" smtClean="0"/>
              <a:t>Slightly lower in HV instruction in 2012</a:t>
            </a:r>
          </a:p>
          <a:p>
            <a:r>
              <a:rPr lang="en-US" sz="1400" baseline="0" dirty="0" smtClean="0"/>
              <a:t>Compared to 2011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54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Strengths ranged from 95-96 %</a:t>
            </a:r>
          </a:p>
          <a:p>
            <a:r>
              <a:rPr lang="en-US" baseline="0" dirty="0" smtClean="0"/>
              <a:t>Math lowest  78%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Literacy and Language  85-86%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Growth   72-96 %   with math and cognitive having the lowest   72 and 73%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54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Similar patterns in 2009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98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sz="1400" dirty="0" smtClean="0"/>
              <a:t>Three clicks to bring in animation    P =.001   d=1.42</a:t>
            </a:r>
          </a:p>
          <a:p>
            <a:pPr defTabSz="931774">
              <a:defRPr/>
            </a:pPr>
            <a:r>
              <a:rPr lang="en-US" sz="1400" dirty="0" smtClean="0"/>
              <a:t>No significant difference in 2009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No differences between groups – N is small ELL or frl status </a:t>
            </a:r>
          </a:p>
          <a:p>
            <a:endParaRPr lang="en-US" sz="1400" dirty="0" smtClean="0"/>
          </a:p>
          <a:p>
            <a:r>
              <a:rPr lang="en-US" sz="1400" dirty="0" smtClean="0"/>
              <a:t>74% in mid average range</a:t>
            </a:r>
          </a:p>
          <a:p>
            <a:r>
              <a:rPr lang="en-US" sz="1400" dirty="0" smtClean="0"/>
              <a:t>N=18</a:t>
            </a:r>
          </a:p>
          <a:p>
            <a:endParaRPr lang="en-US" sz="1400" dirty="0" smtClean="0"/>
          </a:p>
          <a:p>
            <a:r>
              <a:rPr lang="en-US" sz="1400" dirty="0" smtClean="0"/>
              <a:t>In 2009 skills declined. 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Hit clicker 3 times for 3 animations</a:t>
            </a:r>
          </a:p>
          <a:p>
            <a:r>
              <a:rPr lang="en-US" sz="1400" dirty="0" smtClean="0"/>
              <a:t>Similar to 2011-2012</a:t>
            </a:r>
          </a:p>
          <a:p>
            <a:r>
              <a:rPr lang="en-US" sz="1400" dirty="0" smtClean="0"/>
              <a:t>(345 children    331 families   23</a:t>
            </a:r>
            <a:r>
              <a:rPr lang="en-US" sz="1400" baseline="0" dirty="0" smtClean="0"/>
              <a:t> pregnant mothers)</a:t>
            </a:r>
          </a:p>
          <a:p>
            <a:r>
              <a:rPr lang="en-US" sz="1400" baseline="0" dirty="0" smtClean="0"/>
              <a:t>This Year:</a:t>
            </a:r>
          </a:p>
          <a:p>
            <a:r>
              <a:rPr lang="en-US" sz="1400" baseline="0" dirty="0" smtClean="0"/>
              <a:t>60% represented minority backgrounds</a:t>
            </a:r>
          </a:p>
          <a:p>
            <a:r>
              <a:rPr lang="en-US" sz="1400" baseline="0" dirty="0" smtClean="0"/>
              <a:t>52% female, 48% male</a:t>
            </a:r>
          </a:p>
          <a:p>
            <a:r>
              <a:rPr lang="en-US" sz="1400" baseline="0" dirty="0" smtClean="0"/>
              <a:t>74</a:t>
            </a:r>
            <a:r>
              <a:rPr lang="en-US" sz="1400" baseline="0" smtClean="0"/>
              <a:t>% under 1</a:t>
            </a:r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NOTE that there were no significant differences across demographics– child outcomes in the area of language did NOT vary based  on demographic variables such as poverty, English language learners etc…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Regression</a:t>
            </a:r>
            <a:r>
              <a:rPr lang="en-US" baseline="0" dirty="0" smtClean="0"/>
              <a:t> was completed…..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(n=37; slope =-4.033; r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=-.366; p=.004).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Three animations – three clicks</a:t>
            </a:r>
          </a:p>
          <a:p>
            <a:r>
              <a:rPr lang="en-US" sz="1400" dirty="0" smtClean="0"/>
              <a:t>SR n=96</a:t>
            </a:r>
          </a:p>
          <a:p>
            <a:endParaRPr lang="en-US" sz="1400" dirty="0" smtClean="0"/>
          </a:p>
          <a:p>
            <a:r>
              <a:rPr lang="en-US" sz="1400" dirty="0" smtClean="0"/>
              <a:t>Self regulation was .019 d=.24 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In 2009 started lower and showed significant changes across all areas.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87% score in med-range or higher for TPF</a:t>
            </a:r>
          </a:p>
          <a:p>
            <a:r>
              <a:rPr lang="en-US" sz="1400" dirty="0" smtClean="0"/>
              <a:t>81% - NO behavior concerns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Three animations – three clicks</a:t>
            </a:r>
          </a:p>
          <a:p>
            <a:r>
              <a:rPr lang="en-US" sz="1400" dirty="0" smtClean="0"/>
              <a:t>SR n=96</a:t>
            </a:r>
          </a:p>
          <a:p>
            <a:endParaRPr lang="en-US" sz="1400" dirty="0" smtClean="0"/>
          </a:p>
          <a:p>
            <a:r>
              <a:rPr lang="en-US" sz="1400" dirty="0" smtClean="0"/>
              <a:t>Self regulation was .019 d=.24 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In 2009 started lower and showed significant changes across all areas.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Click four times for animation</a:t>
            </a:r>
          </a:p>
          <a:p>
            <a:endParaRPr lang="en-US" sz="1400" dirty="0" smtClean="0"/>
          </a:p>
          <a:p>
            <a:r>
              <a:rPr lang="en-US" sz="1400" dirty="0" smtClean="0"/>
              <a:t>2012 data n=212,  </a:t>
            </a:r>
          </a:p>
          <a:p>
            <a:r>
              <a:rPr lang="en-US" sz="1400" dirty="0" smtClean="0"/>
              <a:t>Car</a:t>
            </a:r>
            <a:r>
              <a:rPr lang="en-US" sz="1400" baseline="0" dirty="0" smtClean="0"/>
              <a:t> seat 94%</a:t>
            </a:r>
          </a:p>
          <a:p>
            <a:r>
              <a:rPr lang="en-US" sz="1400" baseline="0" dirty="0" smtClean="0"/>
              <a:t>Well child 92%</a:t>
            </a:r>
          </a:p>
          <a:p>
            <a:r>
              <a:rPr lang="en-US" sz="1400" baseline="0" dirty="0" smtClean="0"/>
              <a:t>Medical home 95%</a:t>
            </a:r>
          </a:p>
          <a:p>
            <a:r>
              <a:rPr lang="en-US" sz="1400" baseline="0" dirty="0" smtClean="0"/>
              <a:t>Immunizations 94%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23 pregnant mothers served this year – 11 still unborn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89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Celebration: By June, 44 mothers had earned</a:t>
            </a:r>
            <a:r>
              <a:rPr lang="en-US" sz="1400" baseline="0" dirty="0" smtClean="0"/>
              <a:t> their diploma or GED and 33 mothers were still enrolled in high school or working towards the GED  (based on 92 surveys)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This year we looked at new risk factor – CPS involvement and removal from home – 7 Sixpence children were removed from home. </a:t>
            </a:r>
          </a:p>
          <a:p>
            <a:r>
              <a:rPr lang="en-US" sz="1400" dirty="0" smtClean="0"/>
              <a:t>7% premature</a:t>
            </a:r>
            <a:r>
              <a:rPr lang="en-US" sz="1400" baseline="0" dirty="0" smtClean="0"/>
              <a:t> </a:t>
            </a:r>
            <a:r>
              <a:rPr lang="en-US" sz="1400" dirty="0" smtClean="0"/>
              <a:t>birthrate – (decrease of 11-12 – 9%)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2009-2010  </a:t>
            </a:r>
          </a:p>
          <a:p>
            <a:endParaRPr lang="en-US" dirty="0" smtClean="0"/>
          </a:p>
          <a:p>
            <a:r>
              <a:rPr lang="en-US" dirty="0" smtClean="0"/>
              <a:t>88-95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987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002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High risk children is still more</a:t>
            </a:r>
            <a:r>
              <a:rPr lang="en-US" sz="1400" baseline="0" dirty="0" smtClean="0"/>
              <a:t> than in first year of Sixpence when rate was 56%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Click 4 times for 4 animations – </a:t>
            </a:r>
          </a:p>
          <a:p>
            <a:r>
              <a:rPr lang="en-US" sz="1400" dirty="0" smtClean="0"/>
              <a:t>This year shows an increase of children in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(20% 2011-12)or 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year 10% (2011-2012)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Click 2 times for 2 animations – </a:t>
            </a:r>
          </a:p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Animation….three slide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Review that Quality includes classroom environment, materials, teacher-child interaction, routines, parent involvement etc. plus instructional support strategies.</a:t>
            </a:r>
          </a:p>
          <a:p>
            <a:endParaRPr lang="en-US" sz="1400" dirty="0" smtClean="0"/>
          </a:p>
          <a:p>
            <a:r>
              <a:rPr lang="en-US" sz="1400" dirty="0" smtClean="0"/>
              <a:t>The eval</a:t>
            </a:r>
            <a:r>
              <a:rPr lang="en-US" sz="1400" baseline="0" dirty="0" smtClean="0"/>
              <a:t> team did </a:t>
            </a:r>
            <a:r>
              <a:rPr lang="en-US" sz="1400" dirty="0" smtClean="0"/>
              <a:t>In person observations of 15 classrooms across all 6 programs with center based care (Lincoln, Omaha, Santee, Macy, Walthill, Crete, alliance)</a:t>
            </a:r>
          </a:p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sym typeface="Wingdings" pitchFamily="2" charset="2"/>
              </a:rPr>
              <a:t>ITERS: </a:t>
            </a:r>
            <a:r>
              <a:rPr lang="en-US" sz="1400" dirty="0" smtClean="0"/>
              <a:t>ITERS overall mean=6.05,  and 6 of 7 classrooms met the benchmarks on all 7 subscales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F846-93E6-487F-98E8-0B579550DFE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5584-D635-431F-B62E-6CF7E3B97E29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99A0-25BA-498B-B477-E8A39192C9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5584-D635-431F-B62E-6CF7E3B97E29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99A0-25BA-498B-B477-E8A39192C9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5584-D635-431F-B62E-6CF7E3B97E29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99A0-25BA-498B-B477-E8A39192C9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5584-D635-431F-B62E-6CF7E3B97E29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99A0-25BA-498B-B477-E8A39192C9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5584-D635-431F-B62E-6CF7E3B97E29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99A0-25BA-498B-B477-E8A39192C9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5584-D635-431F-B62E-6CF7E3B97E29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99A0-25BA-498B-B477-E8A39192C9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5584-D635-431F-B62E-6CF7E3B97E29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99A0-25BA-498B-B477-E8A39192C9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5584-D635-431F-B62E-6CF7E3B97E29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99A0-25BA-498B-B477-E8A39192C9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5584-D635-431F-B62E-6CF7E3B97E29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99A0-25BA-498B-B477-E8A39192C9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5584-D635-431F-B62E-6CF7E3B97E29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99A0-25BA-498B-B477-E8A39192C9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5584-D635-431F-B62E-6CF7E3B97E29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99A0-25BA-498B-B477-E8A39192C9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15584-D635-431F-B62E-6CF7E3B97E29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B99A0-25BA-498B-B477-E8A39192C9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becomeabetterfather.com/wp-content/uploads/2011/04/shutterstock_20317516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2666351"/>
            <a:ext cx="9144001" cy="384720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400" b="1" u="sng" dirty="0" smtClean="0">
                <a:solidFill>
                  <a:schemeClr val="bg1"/>
                </a:solidFill>
              </a:rPr>
              <a:t>Sixpence Annual Report 2013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Prepared by Barb Jackson, Ph.D. </a:t>
            </a:r>
            <a:endParaRPr lang="en-US" sz="2800" b="1" dirty="0">
              <a:solidFill>
                <a:schemeClr val="bg1"/>
              </a:solidFill>
            </a:endParaRPr>
          </a:p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		 Rosie Zweiback, M.A.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Interdisciplinary Center For Program Evaluation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/>
              <a:t> </a:t>
            </a:r>
          </a:p>
        </p:txBody>
      </p:sp>
      <p:pic>
        <p:nvPicPr>
          <p:cNvPr id="7" name="il_fi" descr="http://www.literacypbc.org/images/photos/ParentChildHome2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49"/>
            <a:ext cx="4171950" cy="2667000"/>
          </a:xfrm>
          <a:prstGeom prst="rect">
            <a:avLst/>
          </a:prstGeom>
          <a:noFill/>
          <a:ln w="19050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2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28" y="0"/>
            <a:ext cx="3240572" cy="2667000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128" y="-65025"/>
            <a:ext cx="2019300" cy="273137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30590"/>
            <a:ext cx="2212975" cy="17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315073"/>
            <a:ext cx="9144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60068"/>
            <a:ext cx="9144000" cy="5847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How has instructional quality changed over time?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1066800" y="1600200"/>
            <a:ext cx="7315201" cy="3886200"/>
            <a:chOff x="1295400" y="1676400"/>
            <a:chExt cx="6440557" cy="3200400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295400" y="1676400"/>
              <a:ext cx="0" cy="320040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95400" y="4876800"/>
              <a:ext cx="6440557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29540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Average Instructional Support Scores Over Time</a:t>
            </a:r>
            <a:endParaRPr lang="en-US" sz="24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523998" y="2352374"/>
            <a:ext cx="2524125" cy="3856339"/>
            <a:chOff x="1523998" y="2352374"/>
            <a:chExt cx="2524125" cy="385633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98" y="2928937"/>
              <a:ext cx="2524125" cy="2524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949" y="5562600"/>
              <a:ext cx="2054225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395536" y="2352374"/>
              <a:ext cx="881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5"/>
                  </a:solidFill>
                </a:rPr>
                <a:t>4.43</a:t>
              </a:r>
              <a:endParaRPr lang="en-US" sz="24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14349" y="508411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1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357561" y="1761824"/>
            <a:ext cx="2362200" cy="699399"/>
            <a:chOff x="3357561" y="1761824"/>
            <a:chExt cx="2362200" cy="699399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3357561" y="2013247"/>
              <a:ext cx="2362200" cy="447976"/>
            </a:xfrm>
            <a:prstGeom prst="straightConnector1">
              <a:avLst/>
            </a:prstGeom>
            <a:ln w="3175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538537" y="1761824"/>
              <a:ext cx="1687513" cy="369332"/>
            </a:xfrm>
            <a:prstGeom prst="rect">
              <a:avLst/>
            </a:prstGeom>
            <a:noFill/>
            <a:scene3d>
              <a:camera prst="orthographicFront">
                <a:rot lat="0" lon="0" rev="66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5"/>
                  </a:solidFill>
                </a:rPr>
                <a:t>15% Increase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09599" y="129986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7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29200" y="1791320"/>
            <a:ext cx="3057525" cy="4267457"/>
            <a:chOff x="5029200" y="1791320"/>
            <a:chExt cx="3057525" cy="426745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395537"/>
              <a:ext cx="3057525" cy="305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765799" y="5597112"/>
              <a:ext cx="2032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5"/>
                  </a:solidFill>
                </a:rPr>
                <a:t>2012-2013</a:t>
              </a:r>
              <a:endParaRPr lang="en-US" sz="2400" b="1" dirty="0">
                <a:solidFill>
                  <a:schemeClr val="accent5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17430" y="1791320"/>
              <a:ext cx="881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5"/>
                  </a:solidFill>
                </a:rPr>
                <a:t>5.12</a:t>
              </a:r>
              <a:endParaRPr lang="en-US" sz="2400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258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381000"/>
            <a:ext cx="9144000" cy="156966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Implications…..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What can Sixpence programs do to further support children’s learning?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8288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chemeClr val="accent1"/>
              </a:solidFill>
            </a:endParaRPr>
          </a:p>
          <a:p>
            <a:r>
              <a:rPr lang="en-US" sz="2800" b="1" dirty="0" smtClean="0">
                <a:solidFill>
                  <a:schemeClr val="accent5"/>
                </a:solidFill>
              </a:rPr>
              <a:t>Target continuous improvement activities on instructional learning: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1262" y="3202998"/>
            <a:ext cx="2222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Concept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chemeClr val="accent5"/>
                </a:solidFill>
              </a:rPr>
              <a:t>Development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4114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Quality Feedback 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4876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Language Modeling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52400"/>
            <a:ext cx="9144000" cy="107721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What was the quality of family engagement services?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676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5"/>
                </a:solidFill>
              </a:rPr>
              <a:t>Key Finding</a:t>
            </a:r>
            <a:r>
              <a:rPr lang="en-US" sz="2400" b="1" dirty="0" smtClean="0">
                <a:solidFill>
                  <a:schemeClr val="accent5"/>
                </a:solidFill>
              </a:rPr>
              <a:t>:  Family engagement services are of high quality and result in engaged parents and children.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pic>
        <p:nvPicPr>
          <p:cNvPr id="36866" name="Picture 2" descr="http://cmsimg.greenbaypressgazette.com/apps/pbcsi.dll/bilde?Site=U0&amp;Date=20101119&amp;Category=GPG0101&amp;ArtNo=11190564&amp;Ref=AR&amp;MaxW=640&amp;Border=0&amp;Community-Partnership-Children-s-aim-remove-risks-early-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743200"/>
            <a:ext cx="4543425" cy="3705893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67700"/>
            <a:ext cx="9144000" cy="5847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What was the quality of home visit instruction?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AutoShape 2" descr="data:image/jpeg;base64,/9j/4AAQSkZJRgABAQAAAQABAAD/2wBDAAkGBwgHBgkIBwgKCgkLDRYPDQwMDRsUFRAWIB0iIiAdHx8kKDQsJCYxJx8fLT0tMTU3Ojo6Iys/RD84QzQ5Ojf/2wBDAQoKCg0MDRoPDxo3JR8lNzc3Nzc3Nzc3Nzc3Nzc3Nzc3Nzc3Nzc3Nzc3Nzc3Nzc3Nzc3Nzc3Nzc3Nzc3Nzc3Nzf/wAARCAChAKEDASIAAhEBAxEB/8QAHAAAAQUBAQEAAAAAAAAAAAAAAAMEBQYHAgEI/8QAPhAAAQMDAgQEBAMGBQMFAAAAAQIDBAAFERIhBhMxQSJRYXEUMoGRB6GxFSNCUmLBcoKy0fAkM+EWQ0Rj8f/EABkBAAMBAQEAAAAAAAAAAAAAAAABAwIEBf/EACQRAAMBAAIBBAIDAQAAAAAAAAABAhEDMSESEyJBBFEyQmFS/9oADAMBAAIRAxEAPwDcaKKKACiiigAooqs3Tiptm+x7NEQlx9a8PuE+FoYz9TWatStY0m+iy5FRyb3blyXo6JSFLZGXSPlRvjdXQVQLnx8u4RRHLZiJ353Kcyt0fyo22B7mo2RqgcKHQ3y37q5rKVEAoYT8ue2/9656/I/5KLif2aJf+KoFnHLUVPyDg8prGw8yegpk3xe1FixX7whLPxajyksal6UDoo7Zwdug7+9UThyzuTSmVcFIi2qP4lnBHNA7AnqOgz07Cnk23XC/zhPTCeTCV4WQ24gEIGcdemTnO1TfPbeo0uOS0TuP4jORDhSZABxzSAhGfc7/AJU5tPFLkiJ8fc2GIcJSgltYcKiok7bYG3Xf0qpyLPbrcsSOIZupKBlNvaeLhV5ajt6bAAetMLpOfv0tLaixCjt7tsvL5Yx6HGCaXvXo/RJsaVBSQoEEEZBFe5ArF49jlzXQiJbZimgcNrdWSgeucAY9qsrFzhcHsBtx56TMUPEy28VJR6aScD7Z+lWX5C3Gib4zRBvRUTaeIrZdI6HI0toKUN2lqCVpPkRUolQUAUkEHuK6E0zGYdUUUUxBRRRQAUUUUAFFFFABTG83Ji0256bJPgbHQdVE9APUmu59wh25nnTpDbDecBS1YyfIedZ7xbxNCvD0dhlTwgs63HVFGkuKA8ISD55/Op8lqV/pqZbYtM4+uUZPLdgsIW6yHG1hZ8AVnHUb4xUNw45qnPzUArahx3XVvqG7jpGB+ZP2pN2G5dIllDCCl15h1CNRH8Lhxv5YJpea23AgGz23mFK18yTLS0pQWR0SMZOO+e5H1rhq3XZdJLoQh2WLa8TL46EJ06kQmlanHh1GrHRO3pmg31b82VPmxoyzyx8KHmytKAnfSAO/qc9O2ajGJkBS3EOSCyrRpS58KHUnz1JJGM+YprcHn5TwOAyVpwiLHTjp0OO2euwNLM7ND6VeHLvHV+0LoW1oTqTGU2EAj+nAxnyzj3pjDks+FhMwaXCMKWso5RH8wGxz0xT6JwrfbkhOi3SdIHgcfVyxj2O/1xTlH4e3guJYW5BQ+RqDZkeMj2x0671pS/pCbX7IuR+zQ64zzVMPBXzg60lXfyI+3070/g8RX1KRybjqCEZCXUNq8I7gqSSf/wBpR38Pr2rmFpMV0J20tPAke9Qc7h+624qM2HJbwchWg6R9RtWnP7QvD+yamcVXmRpbnXB4xyQFcjSnIzvggAdPOn1ugWuQhxcKZb18w5Si4lTTqD6KSoA/SqdzlhsocRlCxt123zkU5YdaIDRT4SkgqJx7HHak0mItzfDK2nNc282ltonI8SVqA8gVEVNN8Q2Dh5ttm3POyncgL5bhKCO5OfCPoKz2xs29briLit1nJGHUJ1JQr+pPcHzHT61YZPDc2Uwly0R4Mgd3okoKS4PPQr5T7GhNy9BrezWoshqUwh+O4lxpwakLScgilqzPhaBxLZnQMIZjDdbLr6Sg+ZGM49xitGivokMIcQUqSodUnI9cGuvj5VfgjU4LUUUVUyFFFFABRRVP/ETiGRZ4sZiCsokSSrxJ6hIHb1yRv6VmqUrRpa8K3+Ikp6dfHI6CSzESlpQzgArGSffBH2quQ7VKuauRGbUVIeAIV0wRgnOdgCN6aXGe/MhbOuLcXlx1SycqWBp3752NS15kuQOKJSoMlUVYIQtae+UJyMd989BXBT9VadCWLBW8SUTFojQpcWNAhsBlDjr4b5gG5I7nJ7AHtUGJkhL3MafUhtpBQHEOrGoYx1PQf8xThy+y1GSjDakOHxvSWElwnGNtvCPQVfOCODkNJbud2Y/e/MxGWBhodlEd1fpTmHT+IOkl5KnbuGAWWH706YMZ1YLLCW9ch8+iBuNu+CfatBl2u38OWVxy0Rm2HlqbQHlp1LBUoDJJ3JGe9Nbuy/aOJBLaLKUXQpZEt9JWYq/JPocbDYZqXvVtD9lahyZYW2260t56UoDmJSoFQONtwCKvEKUydW2JWq6qYui7NOlIfdAC47+oZdT/ACqA6KH5iq/xOpyFfZN9YRrdt62klP8AMhaSnH3VTiff+HBB5MC3qfjNLCkrjoTHbCgdilaikH3BqHncf2nLyzEtThe0F0OSVu6ik5TnltrG2PvTdeM0Enu4WHge3Lt8y5NvAc0pZUs9ySCT+ZNSlsnFyDPucx7MMurU0FAYS0kYz9SCaqkTjyC466pqJHcckjDpjTk6xgYGEr0npntT924wLjZWbPa1FlxooBiTUlovITvoCyMHO2SM96JaSxMTT06f4Ot/ENramPQ0Wyc8CvMdIGMk41J6E4xn9az+/cOXCxydExrW2VZRJQMoV6eh9DWzWq4ma2tLkSREeawlbTycaTjsobKHqDVccu0IXW/RrmmVLhrU2lCER3H0DCAFABIIG/l3p3EtJoJp6ZWh1xSkpUhCQo/4fP8A36V7GjyHLoqPbVEOuEaEpXpKie2dsGrBxPwy7aH0qjtqet0o5acWnCm/6VdwfI4qKiNJt/xbr/ikIGEZORnWkZyPTV9q5q1eGVXkUXFmBOJMx5bqRh2O6pSVoHfCVnxfTNWfgri9m0xkwLgsri68tug6lNZPyqHl3yPOo2bxTLExyI/GiXaIkAoL7OpWMA/N6A11+37agIW1wvDYKtwo+LPqBtRNOXqE1vZrrDzb7SXWVpW2sZSpJyCKUqB4LmInWVD7QaSgrUEttIKAjHbHvk/Wp3Nd0vVpBrGe0UUVoRytQSkqJAA3JNZ3xnIt14urKUykhERpfOcxsNtWAe527VaeN9R4WuCWzupvSceRIBrHo3MRMUxOfWhEkYD68nB/hUc9ulc/PX9SkL7HdnftLDiTcwtyOt0OILYytKknOCP5VdD/AGxSjl9tRmSXV2uQ48+SvmLklOFHJJ8IG242FKyeHprcGHGcZAkuy3EpSDgK2QAdXkSTvUdcbQ5CnNxy/GkSVgIDMc5DS840k9zmufChYvw64fTc56rlKRmLGX4AoZDjn+w/WtYxjvTCw21u02iLBb35TYClfzK7n6ml7hMZgQnpclWlplBWo+grs45UyRp6yK4sudvhQksTmBLcfP7qKMErI3yc7ADGcnYVjfFXGkmfMWWnUvlJICyCWWfRpB2JGPnUDnGwApPjO/yrjKdZXgSZOC/gjCGz8rQPljBV5nbsaqkmI621zCoLxucA+GpVWsrEpI8kzX5bpclSHX3M51urKj+fSkdZ7VPWe1QZVuMh0PLWSpOE9NXZO3TORUTdYot9wejA50EDBOdJI3B9Qcj6UlhTRLX570+gXeXCSUId5qMf9p/K2/sen0wfWozNLwozs2QGmtOe5V0HvTeCw1XhHjdTzC4cp2QY5bIWgHU9GB2Km1fxJGeh8Q2rULQxEj29lFu0/DadSFA51Z3yT3J86+aHYb9rdakNvhQSsaXWifCrr+mTjvWq/hlxUlx9NtkLSEvn92B0Q53SPRQ3HrkU4rzhK5+0aLc4DFzguxJSdTTicHzB7EeorGbxBegSX4MhAdkMEkaTgrz0PsoD9K3AbjNUf8QrcoOw7qweW4FfDurHZKvlJ9j+tPmjZ9QuOseFIiMi2x2ZTTjapS3lOBBTlPLHgOfME5GPIetSTDcK9wSixPtsPKOpVvkLxpX35Sv+fpUJNW/z341vSXHJaAB4flBUAQM/1Jx7Glp3DxiKdLQKksoQtbYOVBsjdY8wFAiuTSpN8KOXzhq4FMuE+Ijqv36CnKU/1J7A4+9asghSQQdiM1iFovM6NKiNKub6IReQHEh04CCRn2GM1t6MFIIOR2xXVwU2sJci8nVFFFdBMqvHd5ZtUaI3KbdXHkOEOhoAlSQNxv23/Ks2v4S5LbaACojjQWw4lOdacfNnzzsavv4nQ3JVviutpC0srUpaQfFpxuQO4Hf3rO4k5MFox3mlS7StRPKBw4wo9VIV/Y7H61xc38y0fxPIa5khxiMpzXgclkK1K5QP8qR367DvUxwVaQvieE2sK0sFbhCwArw9MgepTTCbfzFeecsaTEakYShak5dCMDO++nfO43PnVk/DRHMvj7qs5TF3J9VD/alC1ob6NNHSqN+KFzTGgsRicpGqU6n+YI+UH0KymryOlZJ+MUgiU81n/wCOwnHoVrUf9Arq5H8SUrWZrFZkSJKZBcTrW5rKlj5j1OceZz96eSnhLjCLGjojNKUkvILhWpzB2GT0APbzxnOBXNsUBBfCWw445oQnUgK3UVdO+fDjanbcadbob8l6OtpSkpA5rJG2oZHiHUiubdZfTuDOZt5cTb21obkJ0rUDh1JBIAyDjqT9/WmF7tLcWIpbbIZW04kLSleoaVZxt23x7b0qmOp59SIoUonChpBPmP7UTGZOmTHU0llp1YWdSDr7KIG+wz6Z9fMXYJlcyMdR0zU1aI0lCWZStC2T/wC0pRBUnv7bd+1PBZY7dvUXw224AQV8wFfM3GkJz1zj0704nP6VphIyWmEpBSNvHjJP2IH0ptt9DbGly1zEJZiNhqO0S5pJKipXclX5DAGMnzzTSySnok1p1onWhaVp/wASTkfntUjHfRGLqXEqKVNkDTtg56/rUW8gNzkuI+RSgoZHTff9Ka/RlH07bpSJsCPKb3Q82lwexGaa8RxEzLHNZUActEjPmNx+YppwMsr4UtuTnDWnPoCR/apt1IU0tJ6EEGunuSHTMvnzkRIcW5xW2kyi2hDq1AEglGpKh5bhf1FQUq4Tw3bbpC1IaitiLqd3U4UjKyrtpOrHtVokW2HI4RgypCQsxzq0YxzBqUEhX9IJP3qFcnsCxwWHkav+pccfDeCW2zlBWewyrOM+QxXn/ZcQRb4PEILtvCLfOPzxlqw26c9Wye/9JrUOEhMbsUdi4NqQ+xls6upA6H7Vjl0hybbLS24UutrAW08n5XU9iDWx8HvJf4at60rUshkJUpRySobHP1ro4OzHJ0TNFFFdRIov4m3WbaW7dIgOBKitaFpUjUFpIG2KpDbcC8kKgusRH3fC7AkK0An/AOpw9fQdRnFafxwmGLGp6e0tTTTiTrbGVNk7agO+M7jvWLPLYU+qNKd1ttkhuQkYCgOmc9NvOuTlXy0tHROtwzw28h66MNyJQb1sNbEIIyElwfmAOpxvtU9wLN0350hCcvQ1rARtqKSDjH+aqfCjuyFNRnHQhpTg1uH5QgZ8Sj5AHYVYbDKhwr7BlQgpMZl4salq3U2rwA/kk/Wpy/KNMtLF1lXdu2JNzVHDsN+TIcjYHKWkpASrOcY1HY9SmqX+JqZMi3W2dMbKHpENtTuxA1IUe3Y4cJxWggOyrxcWraYtsaYWlMqSGAp54lOrbOAkDI3OrO+wqG41gRrvwy63bZbk52EStbqlFwqSdlDV022OB5V0NN6TRj0eYHmW4hZbToUVrdTnKyM6cjOBjUfvTmRBbbQ7HL6VqaTkcokpSoqAI996YWxoiaEEZXsAnzJIAqUmoCmru7nYLwdupLoH9j9qk/BQ6gh/UG0xZSFtgokOMOqQoEkYJGPTofXcV20641JdEeWp7xH9860FKZUDg/PnB2x3Hl50m206uJbyoEuSJGprmKA5gSjGcnyzjJ77eVdKcZSJCy2wsOT1grIzpTgryD2znOfKl12AnLZbjPr5KX3pyVgh14pKNR3UNO+T1GD3ztXEdRfQl9bqXZElWVJQrxhRO2R28qkojJE4hTLOTMceUslClttBWdXXKcq1DsdqiOFkZlMhY3SUEn1BBoT8ASCWk8zSqRFSEKBU4XUlIGdJGRkE5OMedRDklT7jDKUt6WSUpKEEFQz8x8zSkNWeH3dQIWG28nPdTidj9lfannBlncvN+ixUpVoUvLhxsE/xH7fqK0g6NOMxy02S2RXri9AS1bOflvCS88rcJyQemTt3zVksDs5yCbjPu7UoLYCuSwhKUN7ZyTuSr6gelMYV85rjxAblJfnJixIZUAWm0jClnYkbAqwe2B3p1HdhSrTNct0FEUSn1R0rQkDnYOnXt22J+lb3POk+yBuVtnLtEKPCXj4uOhlZWogJSCVqUfLtUUxFjRuH7ghl4Ppkym4yHjtzCPFt596m+L5slFs+GjPIaacUpCTnxaAAnGPUnrVNuUuS20xa4w5bcRznKIPiL2M7+WAcYrjT0qkdWmamPqt89BehqWQG+qmVZ6oPn6dDWn8FxhFs+luQh9hxwuMrQCAUn36b52rKb0w48GrqwkpakrytCd+U4PmT677g+Sq2HhdwPcPW9wICMsJykdjjBrp4F5McnRKUV7RXURG86IzOiOxZKAtp1OlST3FY/wAQWV3hy4hxxOGgsFiShIx6E5yM+hrZzWccdXG9wb+UR2kOQ3WUpQ062Foc/myD6mo80/HTcPyVeZfbg629Altx1oeSDzG44bWvunJHUf8AmlbVCEdr4O4HT8WzzWXCrHh38Qx6ZP8AlFdqukFhLbd54ZVFB+Rxh0gY/pSTsM9gcUhNuzt5W3Lbb5Xw7uhpKQMpTgYSfYJP3NcvZU0BpmFebYmY7aGp9wSQxIaJCQop28eTgpG53zsdqa3CfMgzVty3A2+xpWxCZ2ZkMnCVJA/iVuevpsK9szjltixb3pUGJTSfjGepQMZSsAdcdPPGPKrDdnZLrLabTHaekuIKmpDmOW1t1z5nbAFdE/Jb9om/DMn474ZlcO3FVytWtth0+FaACUZ6p9/+DeqM7NkKiCKp08lK9ejSBk+ZOMnqcZzjO1biyWGlOMz2paILrZE5uaCsF7bBQf4lHf5dtu1Ua+8CImpelcNOmU0g+NhSCh1vv4kqAP5ZpYaT/ZniiVDBOU9vWnTdxkpSwlbnNbjghtp5AcbAOxGkgg/UeXlXsy3Sojym3mFtrTspKhuPcU30qBx/F60fZsHXnXnVuOEqW4oqUo9yTkn704hyn4KipvQCsacqQlZTnunPyn1HnSCUKUcAEn0FTNn4Vul3XmLGUWh1ePhQB3JUcAYo0CPaelSm24KVrcZDgKWggHCjkZ2GT8xwN+u3WtXsVqRwnw9IU6+li+SIxdaCtikJ30gnbJ7j/avLHYoXDVrXPgPxZ85Kwh2QjC0Q0nqvA3OP+d6lmnWpDj6JSJt5sqkeJ9xkOBLoO5QAArHqAd+lCRino7cbt1+5C12m4MPvIGJrTXKWnI66wc43p5LQ1CjNRYehDcRvlM6xkaynG/sP9VOILZtcAR25b0gK3j/EJ8TSMdFHYkJHnv261C3m4x4ltMgLLilpKGgFDKicgn3xkn1IHas8rxZ9ileSp8Ryl3q+oFoQ7KSkBtJb8KVL3Jxntkk9d6LqYLUL4eClBkQlpD0jAKnirOVE9xq29iKko0l+12wKlLQ0+tsiKwEaVZUN3FDrnHftsO5qtQnGmXUO6ctLJbW0RnU3ga/749QKh9FCS4RRKuTzkNqOJMYqHOQtzTpTuNYPZQwRt12FaxbYiIMFmK3nQ0nSMnJqnfh7Yl2qfNeCtcdxtPIcHRxJOcj79++avYrr4JWaRt6woooroMBTK6W6Jc4qo81oONkZ36pPmD2NPa8IzSa0DIHYNsW8pmLe2XIxKkJZmKU0ts5/gVjGds9MGubbZoMB15U67www42UuIaWVK9CkddX0I61auIuBG5Ti5VpLTDyla1tupyhR74PaoRzhZwsFLloU49pwpJxlRz8zTqen+FQ+tcVy5eMuqTGluvFwi8UuJJ5sZZS3ydOErZAwgpHngfrV3t0pu3tB2BrkWdwFwBAyWM9ceafNPUe1V2yQzZQ05fHozfwqtUYLWOaBvlJA6p6HHnSDd2nRVm72gN/DOLxLidm1eeB5jcEVmac+UDWlvushsTbbcyDIgISs62hrDalAYXgdRjI9M1E3WY6l2Vc4yXo5mcqHHWGjzFAFSlOBPXYHbI7GnkC5W+S4tVqlpjSScrjqT4VH1R/dNSLj6BIjyLjFWlxkHlvMkuNjV1O2/buPrVlae+TGYQcVbt2XIiNfDXhhDIIdmxy2ULz8ijjrj0yKb2nh203ha1SOH2GG21rbLrMgkFaTggDrirLZmI7L85yJMbdRKe5yWwR+7UR4vXc70tYIDlutwYeKC4XFuKKDkZUonyHnW5nc0TZUJzdlsYubLNjhqlRC0plDhKuahZAB6HG+ftT2TMF5gXD9n6n4raWFiKgBIICsrRsM5IBB3qWvlhbuVyt8/WltcVY1k/xIByB9/wBTSsGPb7dKmOxFlapKwpTbY1BJHljp570nLT/we6iLek2uZcbU7ZVMqfW5pdbaSBlgg6gsdgDjr32qVix2bMy5GjOLWlSitplR8LQPbPZOc9fYV6qUMLWgNMIUcFSSConyyNs+2TVf4gvTEAltKitSvmZSMKB/mUSfDtt0z7ViuRT0NS2L3W7Q2oT78mQVJUdOUjdzB6JHp27DJJqnPR3OIZLS4cZYSvwkuYS03gdEAbnG/Qnfypdm3P3xf7RuOhqMQUoSg6QlA2GCdkp677k9gaVlTVzlMWq0LLdvbJaBQop5ijnG/UjI79dz6VB63pTohrhAEW5PORZKpIj6VF1w98j5ck98j2zSlihKf4tjRCElohYKR00KSdx6nP0phIW+lbbLeQp1aFHB9wP9VbBb7CwxdXbopH/UOApTjolPt51uIdMVNJEhb4Ea3x0x4bKWmk9EinVFFdySRzhRRRTAKKKKAA9KzfiLgmeiQ/JtS3ZDTzillgPlspyckDHUfWtIrzArFwrWMaeGKMcP/vkol2KbHIJ1LQAd/PqAfqalmbP/AOnFquC7qw0nSdLSwSp4HsUZ8/U+dTXHkS/CYHrU5I+FcbAWGckoVn0339KpUSM0pSjJs1xnyVfxL1gE/QZx9a46jHhZPSUTAh3eQzcLQttqSopL8VCsKbUD8yfMHr6EVO3O43Thx9LTr4lwHDhL6s6kbZIUR370ym2i3RI8adO+FtzaRrCWdaX1EdhlRz71Fxr5dJF3kPW1kpiSVAKRLOpKhjGSSM9s5H6AVnBosSOLIDrSf2hBWtQJSXS2lwAjz3FOY3ENmSVc9SE5+QoaWgH9ajotyWza5iV2eMxFac1LLilBt7thIIyFHbp9aiWHuHH1hxiFckaSCsNNlwA++TkZ8xS3AxFkk3+ARzGlxVNpP/bS2XFrHkNQAHvmmNw4rjylKbYjz1spGC02EoH1IJP6U0vDNnXcktOWx9D7uC03FIUVg7jKc4Sr/ansOAzDmrXGUuK2GyX1ok81SAncpVgac5xsScb0MawZLXd7jGJtx+FYCtPIQoNlIPvhRz55NKuIt3D0HmTrYVPudNTqFrCgOu42HsKaWt243lta37k+GSsoYaYSlDr5/wAoGB5qOwpK9sw4V4jRFBvlRGEh853cXjV4j1P/AJoQdnEuTPutukzHMNRGVoCWE5GSrIBz3xgdTXfCMoqukSK22Vu69QUEghtGcqP+I6Uj2qcaiPXPh5aLXDVynHkKStY0qcSM5Wfc9h0GKbPWiRw3bHZKG1uTXmHV8mOVBbmhBUGkqG4KtySN8JOKpEOnhl0kheycKPyLy1OuEZTCI6yQ2sjKznKSMHpn9K0IdKp3CzxjTWYsa4fFxnOYkgLdWDpCDzEqdUpWAVaThRGSOhBFXIdK6uPjULESqnQUUUVQyFFFFABRRRQAUUUUAFclIPUCuqKMAzu/cB3CfdnpbExktrWVIDxJKB5U4b4fu9riKen32QuM0CpTcZGgJAHpufYYq+VypIUCFbg7GpPhlm/WzG7ve3LrLQhxhx2K1szG1kqUempXcn09/UmwRnnrdbUTLshMaI2kcmAyNJUvsVHur36detX1uDFaUpTUdpCj1KUAE0lcrVCukYR5zCXWgoLCTtgipew8Ne4jIYt0W5d1SnIa5sx7ZDLSlJOPIYGcdtvKpniK5ux7Oi3eAyXwFLZjt4Qyg9EJA6k+fX7itFt9ogW0H4KK0yT1UlO5+tLmKwXucWkc3GNekZx70ew87B8i0oPBXDl02nXFTjDZTpbjZKSU5z4u4Ge3fv5Uq1wRNnXNyReHWuWt0rXy9yvfoPLpV/xXtU9mTPrYnHZQwyhlpCUNoSEpSkYAA6Ck5cNiYwWZLaVtk5x0wR0II3B9RTiirYYGUG1xYClrjoVzF7KcccU4sgdBqUScemcU9HSiigAooooAKKKKACiiigAooooAKKKKACvDRRQAUCiigAooopMD0UUUUwCiiigAooooAKKKKACiiigD/9k="/>
          <p:cNvSpPr>
            <a:spLocks noChangeAspect="1" noChangeArrowheads="1"/>
          </p:cNvSpPr>
          <p:nvPr/>
        </p:nvSpPr>
        <p:spPr bwMode="auto">
          <a:xfrm>
            <a:off x="0" y="-685800"/>
            <a:ext cx="1438275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9612" y="3510290"/>
            <a:ext cx="509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3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9612" y="181207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3424" y="5115580"/>
            <a:ext cx="390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1</a:t>
            </a:r>
          </a:p>
        </p:txBody>
      </p:sp>
      <p:grpSp>
        <p:nvGrpSpPr>
          <p:cNvPr id="2" name="Group 35"/>
          <p:cNvGrpSpPr/>
          <p:nvPr/>
        </p:nvGrpSpPr>
        <p:grpSpPr>
          <a:xfrm>
            <a:off x="1066800" y="1371600"/>
            <a:ext cx="7162800" cy="5051286"/>
            <a:chOff x="990600" y="1371600"/>
            <a:chExt cx="7162800" cy="5051286"/>
          </a:xfrm>
        </p:grpSpPr>
        <p:grpSp>
          <p:nvGrpSpPr>
            <p:cNvPr id="3" name="Group 31"/>
            <p:cNvGrpSpPr/>
            <p:nvPr/>
          </p:nvGrpSpPr>
          <p:grpSpPr>
            <a:xfrm>
              <a:off x="990600" y="1828800"/>
              <a:ext cx="7010400" cy="4594086"/>
              <a:chOff x="1066800" y="1600200"/>
              <a:chExt cx="7010400" cy="4594086"/>
            </a:xfrm>
          </p:grpSpPr>
          <p:grpSp>
            <p:nvGrpSpPr>
              <p:cNvPr id="4" name="Group 9"/>
              <p:cNvGrpSpPr/>
              <p:nvPr/>
            </p:nvGrpSpPr>
            <p:grpSpPr>
              <a:xfrm>
                <a:off x="1066800" y="1600200"/>
                <a:ext cx="7010400" cy="3886200"/>
                <a:chOff x="1295400" y="1676400"/>
                <a:chExt cx="6172200" cy="3200400"/>
              </a:xfrm>
            </p:grpSpPr>
            <p:cxnSp>
              <p:nvCxnSpPr>
                <p:cNvPr id="26" name="Straight Connector 6"/>
                <p:cNvCxnSpPr/>
                <p:nvPr/>
              </p:nvCxnSpPr>
              <p:spPr>
                <a:xfrm>
                  <a:off x="1295400" y="1676400"/>
                  <a:ext cx="0" cy="3200400"/>
                </a:xfrm>
                <a:prstGeom prst="line">
                  <a:avLst/>
                </a:prstGeom>
                <a:ln w="5715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295400" y="4876800"/>
                  <a:ext cx="6172200" cy="0"/>
                </a:xfrm>
                <a:prstGeom prst="line">
                  <a:avLst/>
                </a:prstGeom>
                <a:ln w="5715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TextBox 19"/>
              <p:cNvSpPr txBox="1"/>
              <p:nvPr/>
            </p:nvSpPr>
            <p:spPr>
              <a:xfrm>
                <a:off x="1714500" y="5486400"/>
                <a:ext cx="2057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accent5"/>
                    </a:solidFill>
                  </a:rPr>
                  <a:t>Home Visit Instruction</a:t>
                </a:r>
                <a:endParaRPr lang="en-US" sz="2000" b="1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791200" y="5486400"/>
                <a:ext cx="1905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accent5"/>
                    </a:solidFill>
                  </a:rPr>
                  <a:t>Parent/Child</a:t>
                </a:r>
                <a:r>
                  <a:rPr lang="en-US" sz="2000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accent5"/>
                    </a:solidFill>
                  </a:rPr>
                  <a:t>Engagement</a:t>
                </a:r>
                <a:endParaRPr lang="en-US" sz="2000" b="1" dirty="0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219200" y="1371600"/>
              <a:ext cx="693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Quality of Home Visit Instruction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95400" y="2590800"/>
            <a:ext cx="2985798" cy="2895601"/>
            <a:chOff x="1295400" y="2590800"/>
            <a:chExt cx="2985798" cy="289560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3048000"/>
              <a:ext cx="2985798" cy="2438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362200" y="25908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5"/>
                  </a:solidFill>
                </a:rPr>
                <a:t>4.15</a:t>
              </a:r>
              <a:endParaRPr lang="en-US" sz="24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79594" y="1873626"/>
            <a:ext cx="2928211" cy="3603250"/>
            <a:chOff x="5279594" y="1873626"/>
            <a:chExt cx="2928211" cy="360325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594" y="2428875"/>
              <a:ext cx="2928211" cy="3048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6455204" y="1873626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5"/>
                  </a:solidFill>
                </a:rPr>
                <a:t>4.55</a:t>
              </a:r>
              <a:endParaRPr lang="en-US" sz="2400" b="1" dirty="0"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60068"/>
            <a:ext cx="9144000" cy="5847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What were the children’s developmental outcomes?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914400"/>
            <a:ext cx="762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accent5"/>
                </a:solidFill>
              </a:rPr>
              <a:t>Key Finding</a:t>
            </a:r>
            <a:r>
              <a:rPr lang="en-US" sz="2400" b="1" dirty="0">
                <a:solidFill>
                  <a:schemeClr val="accent5"/>
                </a:solidFill>
              </a:rPr>
              <a:t>:  The majority of </a:t>
            </a:r>
            <a:r>
              <a:rPr lang="en-US" sz="2400" b="1" dirty="0" smtClean="0">
                <a:solidFill>
                  <a:schemeClr val="accent5"/>
                </a:solidFill>
              </a:rPr>
              <a:t>the children met or exceeded the widely held expectations by spring, with strengths in the </a:t>
            </a:r>
            <a:r>
              <a:rPr lang="en-US" sz="2400" b="1" dirty="0">
                <a:solidFill>
                  <a:schemeClr val="accent5"/>
                </a:solidFill>
              </a:rPr>
              <a:t>areas of cognitive, fine motor and social emotional development</a:t>
            </a:r>
            <a:endParaRPr lang="en-US" sz="2400" b="1" dirty="0">
              <a:solidFill>
                <a:schemeClr val="accent1"/>
              </a:solidFill>
            </a:endParaRPr>
          </a:p>
          <a:p>
            <a:endParaRPr lang="en-US" sz="2400" b="1" u="sng" dirty="0" smtClean="0">
              <a:solidFill>
                <a:schemeClr val="accent5"/>
              </a:solidFill>
            </a:endParaRPr>
          </a:p>
          <a:p>
            <a:r>
              <a:rPr lang="en-US" sz="2400" b="1" u="sng" dirty="0" smtClean="0">
                <a:solidFill>
                  <a:schemeClr val="accent5"/>
                </a:solidFill>
              </a:rPr>
              <a:t>Key </a:t>
            </a:r>
            <a:r>
              <a:rPr lang="en-US" sz="2400" b="1" u="sng" dirty="0">
                <a:solidFill>
                  <a:schemeClr val="accent5"/>
                </a:solidFill>
              </a:rPr>
              <a:t>Finding</a:t>
            </a:r>
            <a:r>
              <a:rPr lang="en-US" sz="2400" b="1" dirty="0">
                <a:solidFill>
                  <a:schemeClr val="accent5"/>
                </a:solidFill>
              </a:rPr>
              <a:t>:  </a:t>
            </a:r>
            <a:r>
              <a:rPr lang="en-US" sz="2400" b="1" dirty="0" smtClean="0">
                <a:solidFill>
                  <a:schemeClr val="accent5"/>
                </a:solidFill>
              </a:rPr>
              <a:t>The majority of children met or exceeded the expected growth rate for their age.  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733800"/>
            <a:ext cx="3395662" cy="2906575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2595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60068"/>
            <a:ext cx="9144000" cy="5847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What were the developmental outcomes by Spring?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45795455"/>
              </p:ext>
            </p:extLst>
          </p:nvPr>
        </p:nvGraphicFramePr>
        <p:xfrm>
          <a:off x="304800" y="1142999"/>
          <a:ext cx="8534400" cy="5116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20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60068"/>
            <a:ext cx="9144000" cy="5847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What were the children’s language outcomes?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2954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5"/>
                </a:solidFill>
              </a:rPr>
              <a:t>Key Finding</a:t>
            </a:r>
            <a:r>
              <a:rPr lang="en-US" sz="2400" b="1" dirty="0" smtClean="0">
                <a:solidFill>
                  <a:schemeClr val="accent5"/>
                </a:solidFill>
              </a:rPr>
              <a:t>:  The majority of the infants and toddlers demonstrated typical language production and comprehension skills across the year; skills did not change significantly from fall to spring.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pic>
        <p:nvPicPr>
          <p:cNvPr id="32770" name="Picture 2" descr="http://www.realage.com/cm/realage/images/e3/baby-on-the-phone-m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429000"/>
            <a:ext cx="2857500" cy="285750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0068"/>
            <a:ext cx="9144000" cy="5847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What were the children’s language skills by spring?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35767224"/>
              </p:ext>
            </p:extLst>
          </p:nvPr>
        </p:nvGraphicFramePr>
        <p:xfrm>
          <a:off x="609600" y="914400"/>
          <a:ext cx="7924799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107721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What were the children’s language outcomes in the area of vocabulary?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524000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5"/>
                </a:solidFill>
              </a:rPr>
              <a:t>Key Finding</a:t>
            </a:r>
            <a:r>
              <a:rPr lang="en-US" sz="2400" b="1" dirty="0" smtClean="0">
                <a:solidFill>
                  <a:schemeClr val="accent5"/>
                </a:solidFill>
              </a:rPr>
              <a:t>:  Toddlers demonstrated significant gains in vocabulary skills with the majority meeting age-level expectations.   </a:t>
            </a:r>
          </a:p>
          <a:p>
            <a:endParaRPr lang="en-US" sz="2400" b="1" dirty="0">
              <a:solidFill>
                <a:schemeClr val="accent5"/>
              </a:solidFill>
            </a:endParaRPr>
          </a:p>
          <a:p>
            <a:r>
              <a:rPr lang="en-US" sz="2400" b="1" u="sng" dirty="0" smtClean="0">
                <a:solidFill>
                  <a:schemeClr val="accent5"/>
                </a:solidFill>
              </a:rPr>
              <a:t>Key Finding</a:t>
            </a:r>
            <a:r>
              <a:rPr lang="en-US" sz="2400" b="1" dirty="0" smtClean="0">
                <a:solidFill>
                  <a:schemeClr val="accent5"/>
                </a:solidFill>
              </a:rPr>
              <a:t>:  Child risk factors and home language were linked to vocabulary outcomes.</a:t>
            </a:r>
          </a:p>
          <a:p>
            <a:endParaRPr lang="en-US" sz="2400" b="1" dirty="0">
              <a:solidFill>
                <a:schemeClr val="accent5"/>
              </a:solidFill>
            </a:endParaRPr>
          </a:p>
        </p:txBody>
      </p:sp>
      <p:pic>
        <p:nvPicPr>
          <p:cNvPr id="30722" name="Picture 2" descr="http://www.milestonemom.com/wp-content/uploads/2010/12/children-talking-and-playing-teleph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810000"/>
            <a:ext cx="3276600" cy="2809685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52400"/>
            <a:ext cx="9144000" cy="107721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How did the children’s vocabulary development change over time?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9"/>
          <p:cNvGrpSpPr/>
          <p:nvPr/>
        </p:nvGrpSpPr>
        <p:grpSpPr>
          <a:xfrm>
            <a:off x="990600" y="1828800"/>
            <a:ext cx="7772400" cy="3886200"/>
            <a:chOff x="1295400" y="1676400"/>
            <a:chExt cx="6172200" cy="3200400"/>
          </a:xfrm>
        </p:grpSpPr>
        <p:cxnSp>
          <p:nvCxnSpPr>
            <p:cNvPr id="26" name="Straight Connector 6"/>
            <p:cNvCxnSpPr/>
            <p:nvPr/>
          </p:nvCxnSpPr>
          <p:spPr>
            <a:xfrm>
              <a:off x="1295400" y="1676400"/>
              <a:ext cx="0" cy="320040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295400" y="4876800"/>
              <a:ext cx="6172200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124200" y="1893646"/>
            <a:ext cx="2971800" cy="1555580"/>
            <a:chOff x="3048000" y="1830230"/>
            <a:chExt cx="2971800" cy="1555580"/>
          </a:xfrm>
        </p:grpSpPr>
        <p:cxnSp>
          <p:nvCxnSpPr>
            <p:cNvPr id="24" name="Straight Arrow Connector 23"/>
            <p:cNvCxnSpPr>
              <a:stCxn id="23" idx="3"/>
            </p:cNvCxnSpPr>
            <p:nvPr/>
          </p:nvCxnSpPr>
          <p:spPr>
            <a:xfrm flipV="1">
              <a:off x="3048000" y="2209800"/>
              <a:ext cx="2971800" cy="1176010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flipH="1">
              <a:off x="3256547" y="1830230"/>
              <a:ext cx="2438400" cy="707886"/>
            </a:xfrm>
            <a:prstGeom prst="rect">
              <a:avLst/>
            </a:prstGeom>
            <a:noFill/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5"/>
                  </a:solidFill>
                </a:rPr>
                <a:t>Significant  increase (</a:t>
              </a:r>
              <a:r>
                <a:rPr lang="en-US" sz="2000" b="1" i="1" dirty="0" smtClean="0">
                  <a:solidFill>
                    <a:schemeClr val="accent5"/>
                  </a:solidFill>
                </a:rPr>
                <a:t>p</a:t>
              </a:r>
              <a:r>
                <a:rPr lang="en-US" sz="2000" b="1" dirty="0" smtClean="0">
                  <a:solidFill>
                    <a:schemeClr val="accent5"/>
                  </a:solidFill>
                </a:rPr>
                <a:t>&lt;.001,  d=.63)</a:t>
              </a:r>
              <a:endParaRPr lang="en-US" sz="20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76400" y="279780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491655" y="2178104"/>
            <a:ext cx="2973884" cy="4000793"/>
            <a:chOff x="5491655" y="2178104"/>
            <a:chExt cx="2973884" cy="4000793"/>
          </a:xfrm>
        </p:grpSpPr>
        <p:grpSp>
          <p:nvGrpSpPr>
            <p:cNvPr id="40" name="Group 39"/>
            <p:cNvGrpSpPr/>
            <p:nvPr/>
          </p:nvGrpSpPr>
          <p:grpSpPr>
            <a:xfrm>
              <a:off x="5715000" y="2178104"/>
              <a:ext cx="1905000" cy="4000793"/>
              <a:chOff x="5715000" y="2178104"/>
              <a:chExt cx="1905000" cy="4000793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715000" y="5717232"/>
                <a:ext cx="19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accent5"/>
                    </a:solidFill>
                  </a:rPr>
                  <a:t>Spring </a:t>
                </a:r>
                <a:endParaRPr lang="en-US" sz="2400" b="1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483297" y="2178104"/>
                <a:ext cx="990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chemeClr val="accent5"/>
                    </a:solidFill>
                  </a:rPr>
                  <a:t>102</a:t>
                </a:r>
                <a:endParaRPr lang="en-US" sz="3600" b="1" dirty="0">
                  <a:solidFill>
                    <a:schemeClr val="accent5"/>
                  </a:solidFill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655" y="2861221"/>
              <a:ext cx="2973884" cy="28184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600200" y="3124200"/>
            <a:ext cx="2052615" cy="2995834"/>
            <a:chOff x="1638554" y="3180831"/>
            <a:chExt cx="2052615" cy="29958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554" y="3771900"/>
              <a:ext cx="2052615" cy="1945332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117835" y="318083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accent5"/>
                  </a:solidFill>
                </a:rPr>
                <a:t>94</a:t>
              </a:r>
              <a:endParaRPr lang="en-US" sz="3600" b="1" dirty="0">
                <a:solidFill>
                  <a:schemeClr val="accent5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86169" y="5715000"/>
              <a:ext cx="1905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5"/>
                  </a:solidFill>
                </a:rPr>
                <a:t>Fall </a:t>
              </a:r>
              <a:endParaRPr lang="en-US" sz="24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04800" y="2057400"/>
            <a:ext cx="553998" cy="3200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Mean Standard Score</a:t>
            </a:r>
            <a:endParaRPr lang="en-US" sz="2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4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124200" y="1371600"/>
            <a:ext cx="3124200" cy="3392635"/>
            <a:chOff x="2667000" y="-152400"/>
            <a:chExt cx="2900362" cy="3109975"/>
          </a:xfrm>
        </p:grpSpPr>
        <p:pic>
          <p:nvPicPr>
            <p:cNvPr id="7" name="Picture 6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67000" y="-152400"/>
              <a:ext cx="2900362" cy="2976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200400" y="2590800"/>
              <a:ext cx="2209800" cy="366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5"/>
                  </a:solidFill>
                </a:rPr>
                <a:t>311 Families</a:t>
              </a:r>
              <a:endParaRPr lang="en-US" sz="20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60068"/>
            <a:ext cx="9144000" cy="5847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Who were the children and families served?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33400" y="990600"/>
            <a:ext cx="2362200" cy="2228855"/>
            <a:chOff x="533400" y="990600"/>
            <a:chExt cx="2209800" cy="1950307"/>
          </a:xfrm>
        </p:grpSpPr>
        <p:pic>
          <p:nvPicPr>
            <p:cNvPr id="5" name="Picture 4" descr="http://ts1.mm.bing.net/th?id=I5001588855145944&amp;pid=1.5">
              <a:hlinkClick r:id="rId4" tgtFrame="_blank"/>
            </p:cNvPr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" y="990600"/>
              <a:ext cx="2133600" cy="137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33400" y="2590800"/>
              <a:ext cx="2209800" cy="350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5"/>
                  </a:solidFill>
                </a:rPr>
                <a:t>342 Children</a:t>
              </a:r>
              <a:endParaRPr lang="en-US" sz="20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90937" y="2743200"/>
            <a:ext cx="2248263" cy="2990910"/>
            <a:chOff x="5676537" y="0"/>
            <a:chExt cx="2248263" cy="2990910"/>
          </a:xfrm>
        </p:grpSpPr>
        <p:pic>
          <p:nvPicPr>
            <p:cNvPr id="14345" name="Picture 9" descr="http://emssolutionsinc.files.wordpress.com/2010/01/big-pregnant-woman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76537" y="0"/>
              <a:ext cx="1677851" cy="2438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5715000" y="2590800"/>
              <a:ext cx="2209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5"/>
                  </a:solidFill>
                </a:rPr>
                <a:t>22 Pregnant Moms</a:t>
              </a:r>
              <a:endParaRPr lang="en-US" sz="2000" b="1" dirty="0">
                <a:solidFill>
                  <a:schemeClr val="accent5"/>
                </a:solidFill>
              </a:endParaRPr>
            </a:p>
          </p:txBody>
        </p:sp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9835"/>
            <a:ext cx="9144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107721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What  was the impact of time in program on the children’s language?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1676400"/>
            <a:ext cx="8458200" cy="461665"/>
          </a:xfrm>
          <a:prstGeom prst="rect">
            <a:avLst/>
          </a:prstGeom>
          <a:noFill/>
          <a:ln w="158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Time in the program did not impact child language outcomes.  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29718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04800"/>
            <a:ext cx="9144000" cy="5847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How did family risk factors impact vocabulary?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66800"/>
            <a:ext cx="2762250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2057400"/>
            <a:ext cx="1865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For every 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4333" y="1905000"/>
            <a:ext cx="21202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Additional </a:t>
            </a:r>
          </a:p>
          <a:p>
            <a:r>
              <a:rPr lang="en-US" sz="3200" b="1" dirty="0" smtClean="0">
                <a:solidFill>
                  <a:schemeClr val="accent5"/>
                </a:solidFill>
              </a:rPr>
              <a:t>Risk Factor 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69" y="3733800"/>
            <a:ext cx="2741114" cy="256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912" y="4636558"/>
            <a:ext cx="2310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There was a 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4429185"/>
            <a:ext cx="32730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Point drop in </a:t>
            </a:r>
          </a:p>
          <a:p>
            <a:r>
              <a:rPr lang="en-US" sz="3200" b="1" dirty="0" smtClean="0">
                <a:solidFill>
                  <a:schemeClr val="accent5"/>
                </a:solidFill>
              </a:rPr>
              <a:t>Vocabulary Scores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8312" y="6139190"/>
            <a:ext cx="3235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p =.004</a:t>
            </a:r>
            <a:endParaRPr lang="en-US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398621"/>
            <a:ext cx="9144000" cy="5847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How did home language affect vocabulary?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9"/>
          <p:cNvGrpSpPr/>
          <p:nvPr/>
        </p:nvGrpSpPr>
        <p:grpSpPr>
          <a:xfrm>
            <a:off x="990600" y="1828800"/>
            <a:ext cx="7467600" cy="3962400"/>
            <a:chOff x="1295400" y="1676400"/>
            <a:chExt cx="6172200" cy="3200400"/>
          </a:xfrm>
        </p:grpSpPr>
        <p:cxnSp>
          <p:nvCxnSpPr>
            <p:cNvPr id="26" name="Straight Connector 6"/>
            <p:cNvCxnSpPr/>
            <p:nvPr/>
          </p:nvCxnSpPr>
          <p:spPr>
            <a:xfrm>
              <a:off x="1295400" y="1676400"/>
              <a:ext cx="0" cy="320040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295400" y="4876800"/>
              <a:ext cx="6172200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2895600" y="1673034"/>
            <a:ext cx="3581400" cy="917766"/>
            <a:chOff x="2895600" y="1673034"/>
            <a:chExt cx="3581400" cy="917766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2895600" y="2133601"/>
              <a:ext cx="3581400" cy="457199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2374477" flipH="1">
              <a:off x="2906855" y="1673034"/>
              <a:ext cx="3008642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282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5"/>
                  </a:solidFill>
                </a:rPr>
                <a:t>Significant  Difference  </a:t>
              </a:r>
              <a:r>
                <a:rPr lang="en-US" sz="2000" b="1" i="1" dirty="0" smtClean="0">
                  <a:solidFill>
                    <a:schemeClr val="accent5"/>
                  </a:solidFill>
                </a:rPr>
                <a:t>p</a:t>
              </a:r>
              <a:r>
                <a:rPr lang="en-US" sz="2000" b="1" dirty="0" smtClean="0">
                  <a:solidFill>
                    <a:schemeClr val="accent5"/>
                  </a:solidFill>
                </a:rPr>
                <a:t>&lt;.001</a:t>
              </a:r>
              <a:endParaRPr lang="en-US" sz="20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1000" y="2133600"/>
            <a:ext cx="553998" cy="3200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Mean Standard Score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51363" y="5827472"/>
            <a:ext cx="243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</a:rPr>
              <a:t> English Speaking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0" y="2841062"/>
            <a:ext cx="3302000" cy="2789969"/>
            <a:chOff x="1270000" y="2841062"/>
            <a:chExt cx="3302000" cy="2789969"/>
          </a:xfrm>
        </p:grpSpPr>
        <p:sp>
          <p:nvSpPr>
            <p:cNvPr id="4" name="TextBox 3"/>
            <p:cNvSpPr txBox="1"/>
            <p:nvPr/>
          </p:nvSpPr>
          <p:spPr>
            <a:xfrm>
              <a:off x="2467022" y="2841062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5"/>
                  </a:solidFill>
                </a:rPr>
                <a:t>88</a:t>
              </a:r>
              <a:endParaRPr lang="en-US" sz="3600" b="1" dirty="0">
                <a:solidFill>
                  <a:schemeClr val="accent5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000" y="3573631"/>
              <a:ext cx="3302000" cy="20574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990600" y="5865167"/>
            <a:ext cx="408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English as a Second Language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96191" y="1828800"/>
            <a:ext cx="2301227" cy="3824039"/>
            <a:chOff x="5796191" y="1828800"/>
            <a:chExt cx="2301227" cy="3824039"/>
          </a:xfrm>
        </p:grpSpPr>
        <p:sp>
          <p:nvSpPr>
            <p:cNvPr id="22" name="TextBox 21"/>
            <p:cNvSpPr txBox="1"/>
            <p:nvPr/>
          </p:nvSpPr>
          <p:spPr>
            <a:xfrm>
              <a:off x="6436354" y="1828800"/>
              <a:ext cx="1464867" cy="73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accent5"/>
                  </a:solidFill>
                </a:rPr>
                <a:t>104</a:t>
              </a:r>
              <a:endParaRPr lang="en-US" sz="3600" b="1" dirty="0">
                <a:solidFill>
                  <a:schemeClr val="accent5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91" y="2504200"/>
              <a:ext cx="2301227" cy="31486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712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107721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What were the social-emotional outcomes of the children?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6" name="Picture 2" descr="http://earlychildhoodcolorado.org/inc/images/child_d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828925"/>
            <a:ext cx="2705100" cy="402907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4800" y="15240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5"/>
                </a:solidFill>
              </a:rPr>
              <a:t>Key Finding</a:t>
            </a:r>
            <a:r>
              <a:rPr lang="en-US" sz="2400" b="1" dirty="0" smtClean="0">
                <a:solidFill>
                  <a:schemeClr val="accent5"/>
                </a:solidFill>
              </a:rPr>
              <a:t>:  The majority of children met age expectations across social-emotional dimensions.</a:t>
            </a:r>
          </a:p>
          <a:p>
            <a:endParaRPr lang="en-US" sz="2400" b="1" dirty="0" smtClean="0">
              <a:solidFill>
                <a:schemeClr val="accent5"/>
              </a:solidFill>
            </a:endParaRPr>
          </a:p>
          <a:p>
            <a:r>
              <a:rPr lang="en-US" sz="2400" b="1" u="sng" dirty="0" smtClean="0">
                <a:solidFill>
                  <a:schemeClr val="accent5"/>
                </a:solidFill>
              </a:rPr>
              <a:t>Key Finding</a:t>
            </a:r>
            <a:r>
              <a:rPr lang="en-US" sz="2400" b="1" dirty="0" smtClean="0">
                <a:solidFill>
                  <a:schemeClr val="accent5"/>
                </a:solidFill>
              </a:rPr>
              <a:t>:  Participation in Sixpence resulted in significant improvements in social-emotional protective factors.  </a:t>
            </a:r>
            <a:endParaRPr lang="en-US" sz="2400" b="1" u="sng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52400"/>
            <a:ext cx="9144000" cy="1077218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How did the children’s Total Protective scores change from fall to spring?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9"/>
          <p:cNvGrpSpPr/>
          <p:nvPr/>
        </p:nvGrpSpPr>
        <p:grpSpPr>
          <a:xfrm>
            <a:off x="990600" y="1828800"/>
            <a:ext cx="7467600" cy="3962400"/>
            <a:chOff x="1295400" y="1676400"/>
            <a:chExt cx="6172200" cy="3200400"/>
          </a:xfrm>
        </p:grpSpPr>
        <p:cxnSp>
          <p:nvCxnSpPr>
            <p:cNvPr id="26" name="Straight Connector 6"/>
            <p:cNvCxnSpPr/>
            <p:nvPr/>
          </p:nvCxnSpPr>
          <p:spPr>
            <a:xfrm>
              <a:off x="1295400" y="1676400"/>
              <a:ext cx="0" cy="320040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295400" y="4876800"/>
              <a:ext cx="6172200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2895600" y="1673034"/>
            <a:ext cx="3581400" cy="917766"/>
            <a:chOff x="2895600" y="1673034"/>
            <a:chExt cx="3581400" cy="917766"/>
          </a:xfrm>
          <a:noFill/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2895600" y="2133601"/>
              <a:ext cx="3581400" cy="457199"/>
            </a:xfrm>
            <a:prstGeom prst="straightConnector1">
              <a:avLst/>
            </a:prstGeom>
            <a:grpFill/>
            <a:ln w="57150">
              <a:solidFill>
                <a:schemeClr val="accent5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2374477" flipH="1">
              <a:off x="2906855" y="1673034"/>
              <a:ext cx="3008642" cy="707886"/>
            </a:xfrm>
            <a:prstGeom prst="rect">
              <a:avLst/>
            </a:prstGeom>
            <a:grpFill/>
            <a:ln>
              <a:noFill/>
            </a:ln>
            <a:scene3d>
              <a:camera prst="orthographicFront">
                <a:rot lat="0" lon="0" rev="282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5"/>
                  </a:solidFill>
                </a:rPr>
                <a:t>Significant  Increase  </a:t>
              </a:r>
              <a:r>
                <a:rPr lang="en-US" sz="2000" b="1" i="1" dirty="0" smtClean="0">
                  <a:solidFill>
                    <a:schemeClr val="accent5"/>
                  </a:solidFill>
                </a:rPr>
                <a:t>p</a:t>
              </a:r>
              <a:r>
                <a:rPr lang="en-US" sz="2000" b="1" dirty="0" smtClean="0">
                  <a:solidFill>
                    <a:schemeClr val="accent5"/>
                  </a:solidFill>
                </a:rPr>
                <a:t>&lt;.001,  d=.28</a:t>
              </a:r>
              <a:endParaRPr lang="en-US" sz="20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76400" y="279780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2133600"/>
            <a:ext cx="553998" cy="3200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Mean Standard Score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219200" y="2286000"/>
            <a:ext cx="2771775" cy="3890665"/>
            <a:chOff x="1219200" y="2286000"/>
            <a:chExt cx="2771775" cy="3890665"/>
          </a:xfrm>
        </p:grpSpPr>
        <p:grpSp>
          <p:nvGrpSpPr>
            <p:cNvPr id="7" name="Group 18"/>
            <p:cNvGrpSpPr/>
            <p:nvPr/>
          </p:nvGrpSpPr>
          <p:grpSpPr>
            <a:xfrm>
              <a:off x="1786169" y="2286000"/>
              <a:ext cx="1905000" cy="3890665"/>
              <a:chOff x="1786169" y="2286000"/>
              <a:chExt cx="1905000" cy="3890665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981200" y="2286000"/>
                <a:ext cx="990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chemeClr val="accent5"/>
                    </a:solidFill>
                  </a:rPr>
                  <a:t>100</a:t>
                </a:r>
                <a:endParaRPr lang="en-US" sz="3600" b="1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786169" y="5715000"/>
                <a:ext cx="1905000" cy="46166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accent5"/>
                    </a:solidFill>
                  </a:rPr>
                  <a:t>Fall </a:t>
                </a:r>
                <a:endParaRPr lang="en-US" sz="2400" b="1" dirty="0">
                  <a:solidFill>
                    <a:schemeClr val="accent5"/>
                  </a:solidFill>
                </a:endParaRPr>
              </a:p>
            </p:txBody>
          </p:sp>
        </p:grpSp>
        <p:pic>
          <p:nvPicPr>
            <p:cNvPr id="2052" name="Picture 4" descr="http://content.everydayhealth.com/wte3.0/gcms/child-teeth-happy-toddler-smiling-315x3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2819400"/>
              <a:ext cx="2771775" cy="2771776"/>
            </a:xfrm>
            <a:prstGeom prst="rect">
              <a:avLst/>
            </a:prstGeom>
            <a:noFill/>
          </p:spPr>
        </p:pic>
      </p:grpSp>
      <p:grpSp>
        <p:nvGrpSpPr>
          <p:cNvPr id="35" name="Group 34"/>
          <p:cNvGrpSpPr/>
          <p:nvPr/>
        </p:nvGrpSpPr>
        <p:grpSpPr>
          <a:xfrm>
            <a:off x="5257800" y="1981200"/>
            <a:ext cx="3152775" cy="4206393"/>
            <a:chOff x="5334000" y="1981200"/>
            <a:chExt cx="3152775" cy="4206393"/>
          </a:xfrm>
        </p:grpSpPr>
        <p:grpSp>
          <p:nvGrpSpPr>
            <p:cNvPr id="8" name="Group 19"/>
            <p:cNvGrpSpPr/>
            <p:nvPr/>
          </p:nvGrpSpPr>
          <p:grpSpPr>
            <a:xfrm>
              <a:off x="5715000" y="1981200"/>
              <a:ext cx="1981200" cy="4206393"/>
              <a:chOff x="5715000" y="1900611"/>
              <a:chExt cx="1905000" cy="4287149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715000" y="5717232"/>
                <a:ext cx="1905000" cy="470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accent5"/>
                    </a:solidFill>
                  </a:rPr>
                  <a:t>Spring </a:t>
                </a:r>
                <a:endParaRPr lang="en-US" sz="2400" b="1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301154" y="1900611"/>
                <a:ext cx="990600" cy="658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chemeClr val="accent5"/>
                    </a:solidFill>
                  </a:rPr>
                  <a:t>105</a:t>
                </a:r>
                <a:endParaRPr lang="en-US" sz="3600" b="1" dirty="0">
                  <a:solidFill>
                    <a:schemeClr val="accent5"/>
                  </a:solidFill>
                </a:endParaRPr>
              </a:p>
            </p:txBody>
          </p:sp>
        </p:grpSp>
        <p:pic>
          <p:nvPicPr>
            <p:cNvPr id="2054" name="Picture 6" descr="http://content.everydayhealth.com/wte3.0/gcms/child-teeth-happy-toddler-smiling-315x3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0" y="2590800"/>
              <a:ext cx="3152775" cy="315277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3594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213480"/>
            <a:ext cx="9144000" cy="156966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Implications……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What can Sixpence programs do to  increase support for children’s developmental outcomes?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828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Target continuous improvement activities to </a:t>
            </a:r>
            <a:r>
              <a:rPr lang="en-US" sz="2800" b="1" smtClean="0">
                <a:solidFill>
                  <a:schemeClr val="accent5"/>
                </a:solidFill>
              </a:rPr>
              <a:t>support development </a:t>
            </a:r>
            <a:r>
              <a:rPr lang="en-US" sz="2800" b="1" dirty="0" smtClean="0">
                <a:solidFill>
                  <a:schemeClr val="accent5"/>
                </a:solidFill>
              </a:rPr>
              <a:t>by: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3004067"/>
            <a:ext cx="236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Increasing curriculum opportunities in math,  language, &amp; literacy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3300" y="3919699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Coaching parents 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4873807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Enhancing classroom practices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7937"/>
            <a:ext cx="91440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84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60068"/>
            <a:ext cx="9144000" cy="5847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What were the health outcomes for the children?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1430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5"/>
                </a:solidFill>
              </a:rPr>
              <a:t>Key Finding</a:t>
            </a:r>
            <a:r>
              <a:rPr lang="en-US" sz="2400" b="1" dirty="0" smtClean="0">
                <a:solidFill>
                  <a:schemeClr val="accent5"/>
                </a:solidFill>
              </a:rPr>
              <a:t>:  Sixpence families met or exceeded the state health indicators.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pic>
        <p:nvPicPr>
          <p:cNvPr id="58370" name="Picture 2" descr="http://swhealthcenter.org/temp/wp-content/uploads/2010/08/stethoscope_dsc2181-1024x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362200"/>
            <a:ext cx="6438900" cy="430530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910889" y="2341772"/>
            <a:ext cx="2209800" cy="3471015"/>
            <a:chOff x="6934200" y="1615601"/>
            <a:chExt cx="2209800" cy="3969478"/>
          </a:xfrm>
        </p:grpSpPr>
        <p:pic>
          <p:nvPicPr>
            <p:cNvPr id="32" name="il_fi" descr="http://onsiteclinics.org/wp-content/uploads/Medical-home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4200" y="1949978"/>
              <a:ext cx="2209800" cy="3635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7391400" y="1615601"/>
              <a:ext cx="1219200" cy="668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5"/>
                  </a:solidFill>
                </a:rPr>
                <a:t>94%</a:t>
              </a:r>
              <a:endParaRPr lang="en-US" sz="32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52400"/>
            <a:ext cx="9144000" cy="107721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What percent of Sixpence children met established health indicators?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9047" y="5725236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</a:rPr>
              <a:t>Car Seat Use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2113" y="5819978"/>
            <a:ext cx="1682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</a:rPr>
              <a:t>Medical Home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04900" y="1371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% of Children Meeting Established Health Indicators</a:t>
            </a:r>
            <a:endParaRPr lang="en-US" sz="24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609600" y="1928711"/>
            <a:ext cx="2047875" cy="3686378"/>
            <a:chOff x="2667000" y="2514600"/>
            <a:chExt cx="2152650" cy="3219450"/>
          </a:xfrm>
        </p:grpSpPr>
        <p:pic>
          <p:nvPicPr>
            <p:cNvPr id="19" name="il_fi" descr="http://wakemedvoices.org/wp-content/uploads/2011/05/britax-duo-plus-isofix-car-seat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67000" y="3048000"/>
              <a:ext cx="2152650" cy="268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3048000" y="2514600"/>
              <a:ext cx="1219200" cy="510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5"/>
                  </a:solidFill>
                </a:rPr>
                <a:t>96%</a:t>
              </a:r>
              <a:endParaRPr lang="en-US" sz="32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481368" y="1828800"/>
            <a:ext cx="8334596" cy="3886200"/>
            <a:chOff x="1295400" y="1676400"/>
            <a:chExt cx="7128409" cy="3200400"/>
          </a:xfrm>
        </p:grpSpPr>
        <p:cxnSp>
          <p:nvCxnSpPr>
            <p:cNvPr id="26" name="Straight Connector 6"/>
            <p:cNvCxnSpPr/>
            <p:nvPr/>
          </p:nvCxnSpPr>
          <p:spPr>
            <a:xfrm>
              <a:off x="1295400" y="1676400"/>
              <a:ext cx="0" cy="320040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295400" y="4870528"/>
              <a:ext cx="7128409" cy="6272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885383" y="3119735"/>
            <a:ext cx="2067128" cy="2438102"/>
            <a:chOff x="3048000" y="3119735"/>
            <a:chExt cx="2067128" cy="2438102"/>
          </a:xfrm>
        </p:grpSpPr>
        <p:sp>
          <p:nvSpPr>
            <p:cNvPr id="23" name="TextBox 22"/>
            <p:cNvSpPr txBox="1"/>
            <p:nvPr/>
          </p:nvSpPr>
          <p:spPr>
            <a:xfrm>
              <a:off x="3581400" y="3119735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/>
                  </a:solidFill>
                </a:rPr>
                <a:t>8</a:t>
              </a:r>
              <a:r>
                <a:rPr lang="en-US" sz="2400" b="1" dirty="0" smtClean="0">
                  <a:solidFill>
                    <a:schemeClr val="accent5"/>
                  </a:solidFill>
                </a:rPr>
                <a:t>8%</a:t>
              </a:r>
              <a:endParaRPr lang="en-US" sz="2400" b="1" dirty="0">
                <a:solidFill>
                  <a:schemeClr val="accent5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3614737"/>
              <a:ext cx="2067128" cy="1943100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3048000" y="5707384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</a:rPr>
              <a:t>Well Child Checks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13164" y="1877928"/>
            <a:ext cx="1802800" cy="3625137"/>
            <a:chOff x="7183113" y="1877928"/>
            <a:chExt cx="1802800" cy="36251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113" y="2445817"/>
              <a:ext cx="1802800" cy="305724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766713" y="1877928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5"/>
                  </a:solidFill>
                </a:rPr>
                <a:t>97%</a:t>
              </a:r>
              <a:endParaRPr lang="en-US" sz="32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847764" y="589204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</a:rPr>
              <a:t>Immunizations</a:t>
            </a:r>
            <a:endParaRPr lang="en-US" sz="24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107721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What were the health outcomes for pregnant mothers?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" y="1523999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5"/>
                </a:solidFill>
              </a:rPr>
              <a:t>Key Finding</a:t>
            </a:r>
            <a:r>
              <a:rPr lang="en-US" sz="2400" b="1" dirty="0" smtClean="0">
                <a:solidFill>
                  <a:schemeClr val="accent5"/>
                </a:solidFill>
              </a:rPr>
              <a:t>:  Pregnant mothers enrolled in Sixpence met or exceeded the majority of state health indicators for prenatal care with the exception of a slightly lower rate of abstinence from smoking.  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pic>
        <p:nvPicPr>
          <p:cNvPr id="4" name="Picture 9" descr="http://emssolutionsinc.files.wordpress.com/2010/01/big-pregnant-wo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895600"/>
            <a:ext cx="2590800" cy="3765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52400"/>
            <a:ext cx="9144000" cy="107721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What were the health outcomes for pregnant mothers?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65107843"/>
              </p:ext>
            </p:extLst>
          </p:nvPr>
        </p:nvGraphicFramePr>
        <p:xfrm>
          <a:off x="228600" y="1447800"/>
          <a:ext cx="8458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  <a:solidFill>
            <a:schemeClr val="accent5"/>
          </a:solidFill>
          <a:ln w="19050"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What were the top Sixpence risk factors?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1066800"/>
            <a:ext cx="8904419" cy="4800600"/>
            <a:chOff x="1295400" y="1676400"/>
            <a:chExt cx="6326824" cy="32004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295400" y="1676400"/>
              <a:ext cx="0" cy="320040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295400" y="4876800"/>
              <a:ext cx="6326824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895600" y="1600200"/>
            <a:ext cx="1943100" cy="4743510"/>
            <a:chOff x="3200400" y="1600200"/>
            <a:chExt cx="1943100" cy="4743510"/>
          </a:xfrm>
        </p:grpSpPr>
        <p:grpSp>
          <p:nvGrpSpPr>
            <p:cNvPr id="19" name="Group 18"/>
            <p:cNvGrpSpPr/>
            <p:nvPr/>
          </p:nvGrpSpPr>
          <p:grpSpPr>
            <a:xfrm>
              <a:off x="3200400" y="1600200"/>
              <a:ext cx="1943100" cy="4019550"/>
              <a:chOff x="2590800" y="1676400"/>
              <a:chExt cx="1943100" cy="4019550"/>
            </a:xfrm>
          </p:grpSpPr>
          <p:pic>
            <p:nvPicPr>
              <p:cNvPr id="17" name="il_fi" descr="http://profile.ak.fbcdn.net/hprofile-ak-snc4/276416_109288722495559_1160098_n.jpg"/>
              <p:cNvPicPr/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90800" y="2286000"/>
                <a:ext cx="1943100" cy="3409950"/>
              </a:xfrm>
              <a:prstGeom prst="rect">
                <a:avLst/>
              </a:prstGeom>
              <a:noFill/>
              <a:ln w="19050">
                <a:solidFill>
                  <a:schemeClr val="accent5"/>
                </a:solidFill>
                <a:miter lim="800000"/>
                <a:headEnd/>
                <a:tailEnd/>
              </a:ln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3100386" y="1676400"/>
                <a:ext cx="10906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5"/>
                    </a:solidFill>
                  </a:rPr>
                  <a:t>63%</a:t>
                </a:r>
                <a:endParaRPr lang="en-US" sz="3200" b="1" dirty="0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29000" y="594360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/>
                  </a:solidFill>
                </a:rPr>
                <a:t>Single Parents</a:t>
              </a:r>
              <a:endParaRPr lang="en-US" sz="20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4800" y="594535"/>
            <a:ext cx="2409825" cy="5734110"/>
            <a:chOff x="685800" y="609600"/>
            <a:chExt cx="2409825" cy="5734110"/>
          </a:xfrm>
        </p:grpSpPr>
        <p:pic>
          <p:nvPicPr>
            <p:cNvPr id="21" name="il_fi" descr="http://food-services.osd.schoolfusion.us/modules/groups/homepagefiles/announcement/-659279.gif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1295400"/>
              <a:ext cx="2409825" cy="4332380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1295400" y="609600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5"/>
                  </a:solidFill>
                </a:rPr>
                <a:t>83%</a:t>
              </a:r>
              <a:endParaRPr lang="en-US" sz="3600" b="1" dirty="0">
                <a:solidFill>
                  <a:schemeClr val="accent5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200" y="5943600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5"/>
                  </a:solidFill>
                </a:rPr>
                <a:t>Poverty</a:t>
              </a:r>
              <a:endParaRPr lang="en-US" sz="20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66537" y="1861810"/>
            <a:ext cx="2280947" cy="4481900"/>
            <a:chOff x="5459631" y="1861810"/>
            <a:chExt cx="2280947" cy="4481900"/>
          </a:xfrm>
        </p:grpSpPr>
        <p:sp>
          <p:nvSpPr>
            <p:cNvPr id="13" name="TextBox 12"/>
            <p:cNvSpPr txBox="1"/>
            <p:nvPr/>
          </p:nvSpPr>
          <p:spPr>
            <a:xfrm>
              <a:off x="6194385" y="1861810"/>
              <a:ext cx="8114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5"/>
                  </a:solidFill>
                </a:rPr>
                <a:t>56%</a:t>
              </a:r>
              <a:endParaRPr lang="en-US" sz="2800" b="1" dirty="0">
                <a:solidFill>
                  <a:schemeClr val="accent5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16219" y="594360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5"/>
                  </a:solidFill>
                </a:rPr>
                <a:t>Teen Parents</a:t>
              </a:r>
              <a:endParaRPr lang="en-US" sz="2000" b="1" dirty="0">
                <a:solidFill>
                  <a:schemeClr val="accent5"/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9631" y="2583765"/>
              <a:ext cx="2280947" cy="3028950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7193581" y="2373272"/>
            <a:ext cx="1863238" cy="4291754"/>
            <a:chOff x="7193581" y="2373272"/>
            <a:chExt cx="1863238" cy="4291754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9638" y="2961310"/>
              <a:ext cx="1707181" cy="2663202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822228" y="2373272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5"/>
                  </a:solidFill>
                </a:rPr>
                <a:t>50%</a:t>
              </a:r>
              <a:endParaRPr lang="en-US" sz="2400" b="1" dirty="0">
                <a:solidFill>
                  <a:schemeClr val="accent5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93581" y="5957140"/>
              <a:ext cx="1802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5"/>
                  </a:solidFill>
                </a:rPr>
                <a:t>No High School Diploma</a:t>
              </a:r>
              <a:endParaRPr lang="en-US" sz="2000" b="1" dirty="0">
                <a:solidFill>
                  <a:schemeClr val="accent5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7467600" y="3446525"/>
              <a:ext cx="1371600" cy="165887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474821"/>
            <a:ext cx="9144000" cy="5847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How did participation in Sixpence impact parenting?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" y="1646555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5"/>
                </a:solidFill>
              </a:rPr>
              <a:t>Key Finding</a:t>
            </a:r>
            <a:r>
              <a:rPr lang="en-US" sz="2400" b="1" dirty="0" smtClean="0">
                <a:solidFill>
                  <a:schemeClr val="accent5"/>
                </a:solidFill>
              </a:rPr>
              <a:t>:  Sixpence helped families close the gap in creating a positive home environment to support their children’s cognitive and emotional development.  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46884"/>
            <a:ext cx="5007767" cy="3566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51710"/>
            <a:ext cx="9144000" cy="5847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How did parenting change from fall to spring?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22790064"/>
              </p:ext>
            </p:extLst>
          </p:nvPr>
        </p:nvGraphicFramePr>
        <p:xfrm>
          <a:off x="1257300" y="1219200"/>
          <a:ext cx="71247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107721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How did Sixpence Programs impact parent-child interaction skills?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5"/>
                </a:solidFill>
              </a:rPr>
              <a:t>Key Finding</a:t>
            </a:r>
            <a:r>
              <a:rPr lang="en-US" sz="2400" b="1" dirty="0" smtClean="0">
                <a:solidFill>
                  <a:schemeClr val="accent5"/>
                </a:solidFill>
              </a:rPr>
              <a:t>:  Sixpence families demonstrated adequate parent-child interaction skills.  </a:t>
            </a:r>
          </a:p>
          <a:p>
            <a:endParaRPr lang="en-US" sz="2400" b="1" dirty="0">
              <a:solidFill>
                <a:schemeClr val="accent5"/>
              </a:solidFill>
            </a:endParaRPr>
          </a:p>
          <a:p>
            <a:r>
              <a:rPr lang="en-US" sz="2400" b="1" u="sng" dirty="0" smtClean="0">
                <a:solidFill>
                  <a:schemeClr val="accent5"/>
                </a:solidFill>
              </a:rPr>
              <a:t>Key Finding</a:t>
            </a:r>
            <a:r>
              <a:rPr lang="en-US" sz="2400" b="1" dirty="0" smtClean="0">
                <a:solidFill>
                  <a:schemeClr val="accent5"/>
                </a:solidFill>
              </a:rPr>
              <a:t>: Families demonstrated  higher quality interactions with their children the longer they were in Sixpence.  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832324"/>
            <a:ext cx="4048125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107721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What were the parent-child interaction skills demonstrated in the spring?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47403683"/>
              </p:ext>
            </p:extLst>
          </p:nvPr>
        </p:nvGraphicFramePr>
        <p:xfrm>
          <a:off x="304800" y="15240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5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82433"/>
            <a:ext cx="9144000" cy="5847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What factors impacted parent-child interactions?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96679497"/>
              </p:ext>
            </p:extLst>
          </p:nvPr>
        </p:nvGraphicFramePr>
        <p:xfrm>
          <a:off x="1066800" y="2274918"/>
          <a:ext cx="6705600" cy="336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32561" y="1066800"/>
            <a:ext cx="8478878" cy="938719"/>
            <a:chOff x="284122" y="1340078"/>
            <a:chExt cx="8478878" cy="938719"/>
          </a:xfrm>
        </p:grpSpPr>
        <p:sp>
          <p:nvSpPr>
            <p:cNvPr id="3" name="TextBox 2"/>
            <p:cNvSpPr txBox="1"/>
            <p:nvPr/>
          </p:nvSpPr>
          <p:spPr>
            <a:xfrm>
              <a:off x="762000" y="1447800"/>
              <a:ext cx="8001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5"/>
                  </a:solidFill>
                </a:rPr>
                <a:t>Teen parents demonstrated significantly lower skills than adult-aged parents  ( p&lt;.004,  </a:t>
              </a:r>
              <a:r>
                <a:rPr lang="en-US" sz="2400" b="1" dirty="0">
                  <a:solidFill>
                    <a:schemeClr val="accent5"/>
                  </a:solidFill>
                </a:rPr>
                <a:t>s</a:t>
              </a:r>
              <a:r>
                <a:rPr lang="en-US" sz="2400" b="1" dirty="0" smtClean="0">
                  <a:solidFill>
                    <a:schemeClr val="accent5"/>
                  </a:solidFill>
                </a:rPr>
                <a:t>mall to medium effect ). </a:t>
              </a:r>
              <a:endParaRPr lang="en-US" sz="2400" b="1" dirty="0">
                <a:solidFill>
                  <a:schemeClr val="accent5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4122" y="1340078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/>
                  <a:solidFill>
                    <a:schemeClr val="accent3"/>
                  </a:solidFill>
                  <a:effectLst/>
                </a:rPr>
                <a:t>1</a:t>
              </a:r>
              <a:endParaRPr lang="en-US" sz="54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0760" y="5627638"/>
            <a:ext cx="8120976" cy="938719"/>
            <a:chOff x="108624" y="5643027"/>
            <a:chExt cx="8578176" cy="938719"/>
          </a:xfrm>
        </p:grpSpPr>
        <p:sp>
          <p:nvSpPr>
            <p:cNvPr id="5" name="TextBox 4"/>
            <p:cNvSpPr txBox="1"/>
            <p:nvPr/>
          </p:nvSpPr>
          <p:spPr>
            <a:xfrm>
              <a:off x="533400" y="5750749"/>
              <a:ext cx="8153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5"/>
                  </a:solidFill>
                </a:rPr>
                <a:t>The longer the parent was in the program, the higher the quality of the interaction skills (p=&lt;.001, large effect).  </a:t>
              </a:r>
              <a:endParaRPr lang="en-US" sz="2400" b="1" dirty="0">
                <a:solidFill>
                  <a:schemeClr val="accent5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8624" y="5643027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/>
                  <a:solidFill>
                    <a:schemeClr val="accent3"/>
                  </a:solidFill>
                  <a:effectLst/>
                </a:rPr>
                <a:t>2</a:t>
              </a:r>
              <a:endParaRPr lang="en-US" sz="54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71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52400"/>
            <a:ext cx="9144000" cy="206210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Implications….. How can family engagement providers support parents in enhancing their children’s learning skills and build the parent’s confidence in their interactional skills?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2286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Family engagement providers could: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2895600"/>
            <a:ext cx="22229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Identify strategies to keep families engaged in program 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3126939"/>
            <a:ext cx="243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Build parents’ skills to support children’s learning and confidence.  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4018984"/>
            <a:ext cx="198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Examine their coaching interactions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7937"/>
            <a:ext cx="91440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74821"/>
            <a:ext cx="9144000" cy="5847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Reflections and Questions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lexleeskids.org/wp-content/uploads/2011/01/child-think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00200"/>
            <a:ext cx="3429000" cy="4360152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7937"/>
            <a:ext cx="91440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3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52400"/>
            <a:ext cx="9144000" cy="107721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What percent of higher risk families has Sixpence served over time 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9"/>
          <p:cNvGrpSpPr/>
          <p:nvPr/>
        </p:nvGrpSpPr>
        <p:grpSpPr>
          <a:xfrm>
            <a:off x="990600" y="1828800"/>
            <a:ext cx="7010400" cy="3886200"/>
            <a:chOff x="1295400" y="1676400"/>
            <a:chExt cx="6172200" cy="3200400"/>
          </a:xfrm>
        </p:grpSpPr>
        <p:cxnSp>
          <p:nvCxnSpPr>
            <p:cNvPr id="26" name="Straight Connector 6"/>
            <p:cNvCxnSpPr/>
            <p:nvPr/>
          </p:nvCxnSpPr>
          <p:spPr>
            <a:xfrm>
              <a:off x="1295400" y="1676400"/>
              <a:ext cx="0" cy="320040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295400" y="4876800"/>
              <a:ext cx="6172200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824037" y="1942802"/>
            <a:ext cx="2133600" cy="4195465"/>
            <a:chOff x="5486400" y="1981200"/>
            <a:chExt cx="2133600" cy="4195465"/>
          </a:xfrm>
        </p:grpSpPr>
        <p:pic>
          <p:nvPicPr>
            <p:cNvPr id="2052" name="Picture 4" descr="http://www.cdc.gov/parasites/images/baylisascaris/boy_playing_dir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86400" y="2590800"/>
              <a:ext cx="2077974" cy="3086100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5715000" y="57150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5"/>
                  </a:solidFill>
                </a:rPr>
                <a:t>2011-2012</a:t>
              </a:r>
              <a:endParaRPr lang="en-US" sz="2400" b="1" dirty="0">
                <a:solidFill>
                  <a:schemeClr val="accent5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96000" y="19812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accent5"/>
                  </a:solidFill>
                </a:rPr>
                <a:t>67%</a:t>
              </a:r>
              <a:endParaRPr lang="en-US" sz="36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16297" y="2184706"/>
            <a:ext cx="2743200" cy="4160847"/>
            <a:chOff x="1524000" y="3124200"/>
            <a:chExt cx="2057400" cy="3052465"/>
          </a:xfrm>
        </p:grpSpPr>
        <p:pic>
          <p:nvPicPr>
            <p:cNvPr id="2050" name="Picture 2" descr="http://www.cdc.gov/parasites/images/baylisascaris/boy_playing_dir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5000" y="3620632"/>
              <a:ext cx="1384554" cy="2056268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1524000" y="57150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5"/>
                  </a:solidFill>
                </a:rPr>
                <a:t>2012-2013</a:t>
              </a:r>
              <a:endParaRPr lang="en-US" sz="2400" b="1" dirty="0">
                <a:solidFill>
                  <a:schemeClr val="accent5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09800" y="3124200"/>
              <a:ext cx="838200" cy="429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5"/>
                  </a:solidFill>
                </a:rPr>
                <a:t>62%</a:t>
              </a:r>
              <a:endParaRPr lang="en-US" sz="32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219200" y="1371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Percent of Families with Three or More Risk Factors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47637"/>
            <a:ext cx="9144000" cy="104644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1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What was the retention rate of families in the program?</a:t>
            </a:r>
            <a:endParaRPr kumimoji="0" lang="en-US" sz="3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http://aswewalk.files.wordpress.com/2008/12/revolving-doors.jpg?w=500&amp;h=3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1403002"/>
            <a:ext cx="4762500" cy="3171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5387" y="1219200"/>
            <a:ext cx="388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73% of the children stayed for the entire program year.</a:t>
            </a:r>
          </a:p>
          <a:p>
            <a:endParaRPr lang="en-US" sz="2400" b="1" dirty="0">
              <a:solidFill>
                <a:schemeClr val="accent5"/>
              </a:solidFill>
            </a:endParaRPr>
          </a:p>
          <a:p>
            <a:r>
              <a:rPr lang="en-US" sz="2400" b="1" dirty="0" smtClean="0">
                <a:solidFill>
                  <a:schemeClr val="accent5"/>
                </a:solidFill>
              </a:rPr>
              <a:t>Of 342 children served: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5"/>
                </a:solidFill>
              </a:rPr>
              <a:t>63% were in 1</a:t>
            </a:r>
            <a:r>
              <a:rPr lang="en-US" sz="2400" b="1" baseline="30000" dirty="0" smtClean="0">
                <a:solidFill>
                  <a:schemeClr val="accent5"/>
                </a:solidFill>
              </a:rPr>
              <a:t>st</a:t>
            </a:r>
            <a:r>
              <a:rPr lang="en-US" sz="2400" b="1" dirty="0" smtClean="0">
                <a:solidFill>
                  <a:schemeClr val="accent5"/>
                </a:solidFill>
              </a:rPr>
              <a:t> year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5"/>
                </a:solidFill>
              </a:rPr>
              <a:t>26% were in 2</a:t>
            </a:r>
            <a:r>
              <a:rPr lang="en-US" sz="2400" b="1" baseline="30000" dirty="0" smtClean="0">
                <a:solidFill>
                  <a:schemeClr val="accent5"/>
                </a:solidFill>
              </a:rPr>
              <a:t>nd</a:t>
            </a:r>
            <a:r>
              <a:rPr lang="en-US" sz="2400" b="1" dirty="0" smtClean="0">
                <a:solidFill>
                  <a:schemeClr val="accent5"/>
                </a:solidFill>
              </a:rPr>
              <a:t> year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5"/>
                </a:solidFill>
              </a:rPr>
              <a:t>11% were in 3</a:t>
            </a:r>
            <a:r>
              <a:rPr lang="en-US" sz="2400" b="1" baseline="30000" dirty="0" smtClean="0">
                <a:solidFill>
                  <a:schemeClr val="accent5"/>
                </a:solidFill>
              </a:rPr>
              <a:t>rd</a:t>
            </a:r>
            <a:r>
              <a:rPr lang="en-US" sz="2400" b="1" dirty="0" smtClean="0">
                <a:solidFill>
                  <a:schemeClr val="accent5"/>
                </a:solidFill>
              </a:rPr>
              <a:t> year</a:t>
            </a:r>
            <a:endParaRPr lang="en-US" sz="2000" b="1" dirty="0">
              <a:solidFill>
                <a:schemeClr val="accent5"/>
              </a:solidFill>
            </a:endParaRPr>
          </a:p>
          <a:p>
            <a:endParaRPr lang="en-US" sz="2000" b="1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105400"/>
            <a:ext cx="8610600" cy="830997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</a:rPr>
              <a:t>Nearly half of the children who exited the program mid-year </a:t>
            </a:r>
          </a:p>
          <a:p>
            <a:pPr algn="ctr"/>
            <a:r>
              <a:rPr lang="en-US" sz="2400" b="1" dirty="0">
                <a:solidFill>
                  <a:schemeClr val="accent5"/>
                </a:solidFill>
              </a:rPr>
              <a:t>w</a:t>
            </a:r>
            <a:r>
              <a:rPr lang="en-US" sz="2400" b="1" dirty="0" smtClean="0">
                <a:solidFill>
                  <a:schemeClr val="accent5"/>
                </a:solidFill>
              </a:rPr>
              <a:t>ere six months of age or younger.</a:t>
            </a:r>
            <a:endParaRPr lang="en-US" sz="24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67762"/>
            <a:ext cx="9144000" cy="56938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1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How has the retention of families changed over time?</a:t>
            </a:r>
            <a:endParaRPr kumimoji="0" lang="en-US" sz="3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9"/>
          <p:cNvGrpSpPr/>
          <p:nvPr/>
        </p:nvGrpSpPr>
        <p:grpSpPr>
          <a:xfrm>
            <a:off x="990600" y="1219200"/>
            <a:ext cx="7315200" cy="4800600"/>
            <a:chOff x="1295400" y="1676400"/>
            <a:chExt cx="6172200" cy="3200400"/>
          </a:xfrm>
        </p:grpSpPr>
        <p:cxnSp>
          <p:nvCxnSpPr>
            <p:cNvPr id="8" name="Straight Connector 6"/>
            <p:cNvCxnSpPr/>
            <p:nvPr/>
          </p:nvCxnSpPr>
          <p:spPr>
            <a:xfrm>
              <a:off x="1295400" y="1676400"/>
              <a:ext cx="0" cy="320040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295400" y="4876800"/>
              <a:ext cx="6172200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57200" y="1905000"/>
            <a:ext cx="553998" cy="304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Percent of children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828800" y="1608385"/>
            <a:ext cx="2514600" cy="4949280"/>
            <a:chOff x="1828800" y="1447800"/>
            <a:chExt cx="2514600" cy="5109865"/>
          </a:xfrm>
        </p:grpSpPr>
        <p:pic>
          <p:nvPicPr>
            <p:cNvPr id="6146" name="Picture 2" descr="http://drpfconsults.com/wp-content/uploads/2009/07/little-graduat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2032575"/>
              <a:ext cx="2514600" cy="3780818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2514600" y="1447800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5"/>
                  </a:solidFill>
                </a:rPr>
                <a:t>67%</a:t>
              </a:r>
              <a:endParaRPr lang="en-US" sz="3200" b="1" dirty="0">
                <a:solidFill>
                  <a:schemeClr val="accent5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57400" y="60960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5"/>
                  </a:solidFill>
                </a:rPr>
                <a:t>2011-2012</a:t>
              </a:r>
              <a:endParaRPr lang="en-US" sz="24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81587" y="1285220"/>
            <a:ext cx="2933700" cy="5481309"/>
            <a:chOff x="5715000" y="2331235"/>
            <a:chExt cx="2072675" cy="4226430"/>
          </a:xfrm>
        </p:grpSpPr>
        <p:pic>
          <p:nvPicPr>
            <p:cNvPr id="12" name="Picture 2" descr="http://drpfconsults.com/wp-content/uploads/2009/07/little-graduat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2819400"/>
              <a:ext cx="2072675" cy="3116362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6172200" y="2331235"/>
              <a:ext cx="1371600" cy="498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accent5"/>
                  </a:solidFill>
                </a:rPr>
                <a:t>73%</a:t>
              </a:r>
              <a:endParaRPr lang="en-US" sz="3600" b="1" dirty="0">
                <a:solidFill>
                  <a:schemeClr val="accent5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43600" y="60960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5"/>
                  </a:solidFill>
                </a:rPr>
                <a:t>2012-2013</a:t>
              </a:r>
              <a:endParaRPr lang="en-US" sz="24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28800" y="835967"/>
            <a:ext cx="5917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Sixpence Retention Rates Over Time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156966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Implications….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What strategies can Sixpence Programs use to hold on to their youngest children?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25146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Identify strategies to</a:t>
            </a:r>
          </a:p>
          <a:p>
            <a:r>
              <a:rPr lang="en-US" sz="2400" b="1" dirty="0" smtClean="0">
                <a:solidFill>
                  <a:schemeClr val="accent5"/>
                </a:solidFill>
              </a:rPr>
              <a:t> 		</a:t>
            </a:r>
            <a:r>
              <a:rPr lang="en-US" sz="4000" b="1" dirty="0" smtClean="0">
                <a:solidFill>
                  <a:schemeClr val="accent5"/>
                </a:solidFill>
              </a:rPr>
              <a:t>engage</a:t>
            </a:r>
            <a:r>
              <a:rPr lang="en-US" sz="2400" b="1" dirty="0" smtClean="0">
                <a:solidFill>
                  <a:schemeClr val="accent5"/>
                </a:solidFill>
              </a:rPr>
              <a:t> </a:t>
            </a:r>
            <a:r>
              <a:rPr lang="en-US" sz="2800" b="1" dirty="0" smtClean="0">
                <a:solidFill>
                  <a:schemeClr val="accent5"/>
                </a:solidFill>
              </a:rPr>
              <a:t>families with infants </a:t>
            </a:r>
          </a:p>
          <a:p>
            <a:r>
              <a:rPr lang="en-US" sz="2400" b="1" dirty="0">
                <a:solidFill>
                  <a:schemeClr val="accent5"/>
                </a:solidFill>
              </a:rPr>
              <a:t>	</a:t>
            </a:r>
            <a:r>
              <a:rPr lang="en-US" sz="2400" b="1" dirty="0" smtClean="0">
                <a:solidFill>
                  <a:schemeClr val="accent5"/>
                </a:solidFill>
              </a:rPr>
              <a:t>		</a:t>
            </a:r>
            <a:r>
              <a:rPr lang="en-US" sz="2800" b="1" dirty="0" smtClean="0">
                <a:solidFill>
                  <a:schemeClr val="accent5"/>
                </a:solidFill>
              </a:rPr>
              <a:t>in the program</a:t>
            </a:r>
            <a:r>
              <a:rPr lang="en-US" sz="3600" b="1" dirty="0" smtClean="0">
                <a:solidFill>
                  <a:schemeClr val="accent5"/>
                </a:solidFill>
              </a:rPr>
              <a:t> </a:t>
            </a:r>
            <a:r>
              <a:rPr lang="en-US" sz="4000" b="1" dirty="0" smtClean="0">
                <a:solidFill>
                  <a:schemeClr val="accent5"/>
                </a:solidFill>
              </a:rPr>
              <a:t>long term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40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60068"/>
            <a:ext cx="9144000" cy="5847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What was the quality of the center-based services?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037" y="10668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5"/>
                </a:solidFill>
              </a:rPr>
              <a:t>Key Finding</a:t>
            </a:r>
            <a:r>
              <a:rPr lang="en-US" sz="2400" b="1" dirty="0" smtClean="0">
                <a:solidFill>
                  <a:schemeClr val="accent5"/>
                </a:solidFill>
              </a:rPr>
              <a:t>:  Overall, the center-based classroom environments     were of high quality with the majority of classrooms meeting the standards for quality.</a:t>
            </a:r>
          </a:p>
          <a:p>
            <a:endParaRPr lang="en-US" sz="2400" b="1" dirty="0" smtClean="0">
              <a:solidFill>
                <a:schemeClr val="accent5"/>
              </a:solidFill>
            </a:endParaRPr>
          </a:p>
          <a:p>
            <a:r>
              <a:rPr lang="en-US" sz="2400" b="1" u="sng" dirty="0" smtClean="0">
                <a:solidFill>
                  <a:schemeClr val="accent5"/>
                </a:solidFill>
              </a:rPr>
              <a:t>Key Finding: </a:t>
            </a:r>
            <a:r>
              <a:rPr lang="en-US" sz="2400" b="1" dirty="0" smtClean="0">
                <a:solidFill>
                  <a:schemeClr val="accent5"/>
                </a:solidFill>
              </a:rPr>
              <a:t> Sixpence teachers have improved in the use of instructional support strategies that promote learning.</a:t>
            </a:r>
            <a:endParaRPr lang="en-US" sz="2400" b="1" u="sng" dirty="0">
              <a:solidFill>
                <a:schemeClr val="accent5"/>
              </a:solidFill>
            </a:endParaRPr>
          </a:p>
        </p:txBody>
      </p:sp>
      <p:pic>
        <p:nvPicPr>
          <p:cNvPr id="18" name="Picture 17" descr="http://nwboces.schoolfusion.us/modules/groups/homepagefiles/cms/372317/Image/Program%20Pictures/PreSchool%20Servic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733800"/>
            <a:ext cx="3200400" cy="2819400"/>
          </a:xfrm>
          <a:prstGeom prst="rect">
            <a:avLst/>
          </a:prstGeom>
          <a:noFill/>
          <a:ln w="38100">
            <a:solidFill>
              <a:schemeClr val="accent5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60068"/>
            <a:ext cx="9144000" cy="5847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How has classroom quality changed over time?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8382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Percent of Classrooms Meeting Quality Standards </a:t>
            </a:r>
          </a:p>
          <a:p>
            <a:pPr algn="ctr"/>
            <a:r>
              <a:rPr lang="en-US" sz="2400" b="1" dirty="0" smtClean="0"/>
              <a:t>on Every Subscale</a:t>
            </a:r>
            <a:endParaRPr lang="en-US" sz="2400" b="1" dirty="0"/>
          </a:p>
        </p:txBody>
      </p:sp>
      <p:grpSp>
        <p:nvGrpSpPr>
          <p:cNvPr id="5" name="Group 9"/>
          <p:cNvGrpSpPr/>
          <p:nvPr/>
        </p:nvGrpSpPr>
        <p:grpSpPr>
          <a:xfrm>
            <a:off x="1066800" y="1600200"/>
            <a:ext cx="7315201" cy="3886200"/>
            <a:chOff x="1295400" y="1676400"/>
            <a:chExt cx="6440557" cy="3200400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295400" y="1676400"/>
              <a:ext cx="0" cy="320040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95400" y="4876800"/>
              <a:ext cx="6440557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953000" y="1522403"/>
            <a:ext cx="3200400" cy="4536374"/>
            <a:chOff x="4953000" y="1752600"/>
            <a:chExt cx="3000374" cy="4229129"/>
          </a:xfrm>
        </p:grpSpPr>
        <p:pic>
          <p:nvPicPr>
            <p:cNvPr id="10" name="Picture 2" descr="http://www.globalpeacock.com/Images/quality-standard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3000" y="2362200"/>
              <a:ext cx="3000374" cy="3000376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714999" y="5551332"/>
              <a:ext cx="1905000" cy="430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5"/>
                  </a:solidFill>
                </a:rPr>
                <a:t>2012-2013</a:t>
              </a:r>
              <a:endParaRPr lang="en-US" sz="2400" b="1" dirty="0">
                <a:solidFill>
                  <a:schemeClr val="accent5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2200" y="1752600"/>
              <a:ext cx="990600" cy="602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accent5"/>
                  </a:solidFill>
                </a:rPr>
                <a:t>86%</a:t>
              </a:r>
              <a:endParaRPr lang="en-US" sz="36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76400" y="1992776"/>
            <a:ext cx="2904856" cy="4066002"/>
            <a:chOff x="1676400" y="1992776"/>
            <a:chExt cx="2904856" cy="4066002"/>
          </a:xfrm>
        </p:grpSpPr>
        <p:pic>
          <p:nvPicPr>
            <p:cNvPr id="40962" name="Picture 2" descr="http://www.globalpeacock.com/Images/quality-standard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6400" y="2669232"/>
              <a:ext cx="2904856" cy="267364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209800" y="5597113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5"/>
                  </a:solidFill>
                </a:rPr>
                <a:t>2011-2012</a:t>
              </a:r>
              <a:endParaRPr lang="en-US" sz="2400" b="1" dirty="0">
                <a:solidFill>
                  <a:schemeClr val="accent5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39453" y="1992776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5"/>
                  </a:solidFill>
                </a:rPr>
                <a:t>67%</a:t>
              </a:r>
              <a:endParaRPr lang="en-US" sz="2800" b="1" dirty="0"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UNMC Brand">
      <a:dk1>
        <a:sysClr val="windowText" lastClr="000000"/>
      </a:dk1>
      <a:lt1>
        <a:sysClr val="window" lastClr="FFFFFF"/>
      </a:lt1>
      <a:dk2>
        <a:srgbClr val="00B2B0"/>
      </a:dk2>
      <a:lt2>
        <a:srgbClr val="EEECE1"/>
      </a:lt2>
      <a:accent1>
        <a:srgbClr val="C60C30"/>
      </a:accent1>
      <a:accent2>
        <a:srgbClr val="4D4F53"/>
      </a:accent2>
      <a:accent3>
        <a:srgbClr val="D47B22"/>
      </a:accent3>
      <a:accent4>
        <a:srgbClr val="C1BB00"/>
      </a:accent4>
      <a:accent5>
        <a:srgbClr val="3095B4"/>
      </a:accent5>
      <a:accent6>
        <a:srgbClr val="00B2B0"/>
      </a:accent6>
      <a:hlink>
        <a:srgbClr val="FFD100"/>
      </a:hlink>
      <a:folHlink>
        <a:srgbClr val="EAE4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F1EDB7E81D824A8CAFDB7C35D4CCDD" ma:contentTypeVersion="21" ma:contentTypeDescription="Create a new document." ma:contentTypeScope="" ma:versionID="751d0c399c29b368ffb1b87c604fb8a3">
  <xsd:schema xmlns:xsd="http://www.w3.org/2001/XMLSchema" xmlns:xs="http://www.w3.org/2001/XMLSchema" xmlns:p="http://schemas.microsoft.com/office/2006/metadata/properties" xmlns:ns2="d1fab3fc-8fd6-437e-9726-35f43dcf986a" xmlns:ns3="f91effe1-71ed-4fb6-9e64-44cf3223fcfb" xmlns:ns4="7cb8e99d-f9c1-4de8-a2a4-3a99c85817e1" targetNamespace="http://schemas.microsoft.com/office/2006/metadata/properties" ma:root="true" ma:fieldsID="23db9787aab874598bd9c3e13e4e5167" ns2:_="" ns3:_="" ns4:_="">
    <xsd:import namespace="d1fab3fc-8fd6-437e-9726-35f43dcf986a"/>
    <xsd:import namespace="f91effe1-71ed-4fb6-9e64-44cf3223fcfb"/>
    <xsd:import namespace="7cb8e99d-f9c1-4de8-a2a4-3a99c85817e1"/>
    <xsd:element name="properties">
      <xsd:complexType>
        <xsd:sequence>
          <xsd:element name="documentManagement">
            <xsd:complexType>
              <xsd:all>
                <xsd:element ref="ns2:MigrationSourceURL" minOccurs="0"/>
                <xsd:element ref="ns3:SharedWithUsers" minOccurs="0"/>
                <xsd:element ref="ns3:SharedWithDetails" minOccurs="0"/>
                <xsd:element ref="ns4:LastSharedByUser" minOccurs="0"/>
                <xsd:element ref="ns4:LastSharedByTim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ab3fc-8fd6-437e-9726-35f43dcf986a" elementFormDefault="qualified">
    <xsd:import namespace="http://schemas.microsoft.com/office/2006/documentManagement/types"/>
    <xsd:import namespace="http://schemas.microsoft.com/office/infopath/2007/PartnerControls"/>
    <xsd:element name="MigrationSourceURL" ma:index="8" nillable="true" ma:displayName="MigrationSourceURL" ma:internalName="MigrationSourceURL">
      <xsd:simpleType>
        <xsd:restriction base="dms:Note">
          <xsd:maxLength value="255"/>
        </xsd:restriction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83964783-86f9-4726-932a-cb54086ffe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effe1-71ed-4fb6-9e64-44cf3223fcfb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d557845d-f829-436d-ae5d-47e40b406e38}" ma:internalName="TaxCatchAll" ma:showField="CatchAllData" ma:web="f91effe1-71ed-4fb6-9e64-44cf3223fc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8e99d-f9c1-4de8-a2a4-3a99c85817e1" elementFormDefault="qualified">
    <xsd:import namespace="http://schemas.microsoft.com/office/2006/documentManagement/types"/>
    <xsd:import namespace="http://schemas.microsoft.com/office/infopath/2007/PartnerControls"/>
    <xsd:element name="LastSharedByUser" ma:index="11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SourceURL xmlns="d1fab3fc-8fd6-437e-9726-35f43dcf986a" xsi:nil="true"/>
    <TaxCatchAll xmlns="f91effe1-71ed-4fb6-9e64-44cf3223fcfb" xsi:nil="true"/>
    <lcf76f155ced4ddcb4097134ff3c332f xmlns="d1fab3fc-8fd6-437e-9726-35f43dcf986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91C28DC-DE9B-4A63-AF3D-32F082AFECDC}"/>
</file>

<file path=customXml/itemProps2.xml><?xml version="1.0" encoding="utf-8"?>
<ds:datastoreItem xmlns:ds="http://schemas.openxmlformats.org/officeDocument/2006/customXml" ds:itemID="{C7FB5DA5-899A-4C71-8B61-5AF932F2D429}"/>
</file>

<file path=customXml/itemProps3.xml><?xml version="1.0" encoding="utf-8"?>
<ds:datastoreItem xmlns:ds="http://schemas.openxmlformats.org/officeDocument/2006/customXml" ds:itemID="{7E816508-9493-4EBF-8D83-003FCD362969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1693</TotalTime>
  <Words>1701</Words>
  <Application>Microsoft Office PowerPoint</Application>
  <PresentationFormat>On-screen Show (4:3)</PresentationFormat>
  <Paragraphs>311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What were the top Sixpence risk factors?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zweibackr</dc:creator>
  <cp:lastModifiedBy>Michelle C Young-Oestmann</cp:lastModifiedBy>
  <cp:revision>147</cp:revision>
  <cp:lastPrinted>2013-09-03T20:28:32Z</cp:lastPrinted>
  <dcterms:created xsi:type="dcterms:W3CDTF">2012-09-06T19:59:57Z</dcterms:created>
  <dcterms:modified xsi:type="dcterms:W3CDTF">2013-09-06T20:51:18Z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0x0101005CF1EDB7E81D824A8CAFDB7C35D4CCDD</vt:lpwstr>
  </property>
</Properties>
</file>